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1" r:id="rId6"/>
    <p:sldId id="260" r:id="rId7"/>
    <p:sldId id="262" r:id="rId8"/>
    <p:sldId id="265" r:id="rId9"/>
    <p:sldId id="270" r:id="rId10"/>
    <p:sldId id="266" r:id="rId11"/>
    <p:sldId id="263" r:id="rId12"/>
    <p:sldId id="264" r:id="rId13"/>
    <p:sldId id="268" r:id="rId14"/>
    <p:sldId id="267" r:id="rId15"/>
    <p:sldId id="271" r:id="rId16"/>
    <p:sldId id="272" r:id="rId17"/>
    <p:sldId id="274" r:id="rId18"/>
    <p:sldId id="273"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5" d="100"/>
          <a:sy n="75" d="100"/>
        </p:scale>
        <p:origin x="226"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4AFE46-18E4-5729-C127-5BEBA835D8A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8AAC2A0-8D67-3757-8C2A-0F4B6C78DAB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CFAE254-C967-476D-5A6C-869C57B1C3BA}"/>
              </a:ext>
            </a:extLst>
          </p:cNvPr>
          <p:cNvSpPr>
            <a:spLocks noGrp="1"/>
          </p:cNvSpPr>
          <p:nvPr>
            <p:ph type="dt" sz="half" idx="10"/>
          </p:nvPr>
        </p:nvSpPr>
        <p:spPr/>
        <p:txBody>
          <a:bodyPr/>
          <a:lstStyle/>
          <a:p>
            <a:fld id="{546A3997-9D12-4F71-BDB6-CF249B618063}" type="datetimeFigureOut">
              <a:rPr lang="en-US" smtClean="0"/>
              <a:t>3/15/2023</a:t>
            </a:fld>
            <a:endParaRPr lang="en-US"/>
          </a:p>
        </p:txBody>
      </p:sp>
      <p:sp>
        <p:nvSpPr>
          <p:cNvPr id="5" name="Footer Placeholder 4">
            <a:extLst>
              <a:ext uri="{FF2B5EF4-FFF2-40B4-BE49-F238E27FC236}">
                <a16:creationId xmlns:a16="http://schemas.microsoft.com/office/drawing/2014/main" id="{CCFEBBE3-F553-57C1-292A-5B903104247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62B3852-907B-10FC-7A80-D6EAB24CCFA5}"/>
              </a:ext>
            </a:extLst>
          </p:cNvPr>
          <p:cNvSpPr>
            <a:spLocks noGrp="1"/>
          </p:cNvSpPr>
          <p:nvPr>
            <p:ph type="sldNum" sz="quarter" idx="12"/>
          </p:nvPr>
        </p:nvSpPr>
        <p:spPr/>
        <p:txBody>
          <a:bodyPr/>
          <a:lstStyle/>
          <a:p>
            <a:fld id="{1E3FFCCE-F402-4DA8-A24B-BD08C7398E18}" type="slidenum">
              <a:rPr lang="en-US" smtClean="0"/>
              <a:t>‹#›</a:t>
            </a:fld>
            <a:endParaRPr lang="en-US"/>
          </a:p>
        </p:txBody>
      </p:sp>
    </p:spTree>
    <p:extLst>
      <p:ext uri="{BB962C8B-B14F-4D97-AF65-F5344CB8AC3E}">
        <p14:creationId xmlns:p14="http://schemas.microsoft.com/office/powerpoint/2010/main" val="15463464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0F7514-E144-1E60-9190-5BD7A8D6B46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68587EF-3369-0156-DDCC-F27B11304F1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C74CF77-CAB9-960B-EE9F-D57DC0B2FE1D}"/>
              </a:ext>
            </a:extLst>
          </p:cNvPr>
          <p:cNvSpPr>
            <a:spLocks noGrp="1"/>
          </p:cNvSpPr>
          <p:nvPr>
            <p:ph type="dt" sz="half" idx="10"/>
          </p:nvPr>
        </p:nvSpPr>
        <p:spPr/>
        <p:txBody>
          <a:bodyPr/>
          <a:lstStyle/>
          <a:p>
            <a:fld id="{546A3997-9D12-4F71-BDB6-CF249B618063}" type="datetimeFigureOut">
              <a:rPr lang="en-US" smtClean="0"/>
              <a:t>3/15/2023</a:t>
            </a:fld>
            <a:endParaRPr lang="en-US"/>
          </a:p>
        </p:txBody>
      </p:sp>
      <p:sp>
        <p:nvSpPr>
          <p:cNvPr id="5" name="Footer Placeholder 4">
            <a:extLst>
              <a:ext uri="{FF2B5EF4-FFF2-40B4-BE49-F238E27FC236}">
                <a16:creationId xmlns:a16="http://schemas.microsoft.com/office/drawing/2014/main" id="{5BA6F860-A607-B670-C0C4-9CF5B80AF2F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46D4108-6BD0-3592-F792-4C326318519A}"/>
              </a:ext>
            </a:extLst>
          </p:cNvPr>
          <p:cNvSpPr>
            <a:spLocks noGrp="1"/>
          </p:cNvSpPr>
          <p:nvPr>
            <p:ph type="sldNum" sz="quarter" idx="12"/>
          </p:nvPr>
        </p:nvSpPr>
        <p:spPr/>
        <p:txBody>
          <a:bodyPr/>
          <a:lstStyle/>
          <a:p>
            <a:fld id="{1E3FFCCE-F402-4DA8-A24B-BD08C7398E18}" type="slidenum">
              <a:rPr lang="en-US" smtClean="0"/>
              <a:t>‹#›</a:t>
            </a:fld>
            <a:endParaRPr lang="en-US"/>
          </a:p>
        </p:txBody>
      </p:sp>
    </p:spTree>
    <p:extLst>
      <p:ext uri="{BB962C8B-B14F-4D97-AF65-F5344CB8AC3E}">
        <p14:creationId xmlns:p14="http://schemas.microsoft.com/office/powerpoint/2010/main" val="6116567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46A5D35-E7E2-C202-17BA-ACD0281B98C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1B74278-E414-0BC8-D807-432E924A598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1CA098A-317B-A37D-B3C8-2F6DEF4F6EAA}"/>
              </a:ext>
            </a:extLst>
          </p:cNvPr>
          <p:cNvSpPr>
            <a:spLocks noGrp="1"/>
          </p:cNvSpPr>
          <p:nvPr>
            <p:ph type="dt" sz="half" idx="10"/>
          </p:nvPr>
        </p:nvSpPr>
        <p:spPr/>
        <p:txBody>
          <a:bodyPr/>
          <a:lstStyle/>
          <a:p>
            <a:fld id="{546A3997-9D12-4F71-BDB6-CF249B618063}" type="datetimeFigureOut">
              <a:rPr lang="en-US" smtClean="0"/>
              <a:t>3/15/2023</a:t>
            </a:fld>
            <a:endParaRPr lang="en-US"/>
          </a:p>
        </p:txBody>
      </p:sp>
      <p:sp>
        <p:nvSpPr>
          <p:cNvPr id="5" name="Footer Placeholder 4">
            <a:extLst>
              <a:ext uri="{FF2B5EF4-FFF2-40B4-BE49-F238E27FC236}">
                <a16:creationId xmlns:a16="http://schemas.microsoft.com/office/drawing/2014/main" id="{BEDCD7D4-7BA8-98D8-955F-94C8A61590D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A954910-237C-8B4D-4A6D-CBA6E44D0B37}"/>
              </a:ext>
            </a:extLst>
          </p:cNvPr>
          <p:cNvSpPr>
            <a:spLocks noGrp="1"/>
          </p:cNvSpPr>
          <p:nvPr>
            <p:ph type="sldNum" sz="quarter" idx="12"/>
          </p:nvPr>
        </p:nvSpPr>
        <p:spPr/>
        <p:txBody>
          <a:bodyPr/>
          <a:lstStyle/>
          <a:p>
            <a:fld id="{1E3FFCCE-F402-4DA8-A24B-BD08C7398E18}" type="slidenum">
              <a:rPr lang="en-US" smtClean="0"/>
              <a:t>‹#›</a:t>
            </a:fld>
            <a:endParaRPr lang="en-US"/>
          </a:p>
        </p:txBody>
      </p:sp>
    </p:spTree>
    <p:extLst>
      <p:ext uri="{BB962C8B-B14F-4D97-AF65-F5344CB8AC3E}">
        <p14:creationId xmlns:p14="http://schemas.microsoft.com/office/powerpoint/2010/main" val="15642477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D6F668-95CC-AAF4-7850-AD01B7C1D0E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078C8B8-FF44-752D-AB78-C7823DFCA80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8D138E3-7D52-B1B4-E2BE-7AABEBF9DCE5}"/>
              </a:ext>
            </a:extLst>
          </p:cNvPr>
          <p:cNvSpPr>
            <a:spLocks noGrp="1"/>
          </p:cNvSpPr>
          <p:nvPr>
            <p:ph type="dt" sz="half" idx="10"/>
          </p:nvPr>
        </p:nvSpPr>
        <p:spPr/>
        <p:txBody>
          <a:bodyPr/>
          <a:lstStyle/>
          <a:p>
            <a:fld id="{546A3997-9D12-4F71-BDB6-CF249B618063}" type="datetimeFigureOut">
              <a:rPr lang="en-US" smtClean="0"/>
              <a:t>3/15/2023</a:t>
            </a:fld>
            <a:endParaRPr lang="en-US"/>
          </a:p>
        </p:txBody>
      </p:sp>
      <p:sp>
        <p:nvSpPr>
          <p:cNvPr id="5" name="Footer Placeholder 4">
            <a:extLst>
              <a:ext uri="{FF2B5EF4-FFF2-40B4-BE49-F238E27FC236}">
                <a16:creationId xmlns:a16="http://schemas.microsoft.com/office/drawing/2014/main" id="{01FDFB7E-61B0-C2EB-60FC-60E401ECA2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074E94E-F475-BB2D-C45B-A3A4B3875831}"/>
              </a:ext>
            </a:extLst>
          </p:cNvPr>
          <p:cNvSpPr>
            <a:spLocks noGrp="1"/>
          </p:cNvSpPr>
          <p:nvPr>
            <p:ph type="sldNum" sz="quarter" idx="12"/>
          </p:nvPr>
        </p:nvSpPr>
        <p:spPr/>
        <p:txBody>
          <a:bodyPr/>
          <a:lstStyle/>
          <a:p>
            <a:fld id="{1E3FFCCE-F402-4DA8-A24B-BD08C7398E18}" type="slidenum">
              <a:rPr lang="en-US" smtClean="0"/>
              <a:t>‹#›</a:t>
            </a:fld>
            <a:endParaRPr lang="en-US"/>
          </a:p>
        </p:txBody>
      </p:sp>
    </p:spTree>
    <p:extLst>
      <p:ext uri="{BB962C8B-B14F-4D97-AF65-F5344CB8AC3E}">
        <p14:creationId xmlns:p14="http://schemas.microsoft.com/office/powerpoint/2010/main" val="33018113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34CAEE-0808-1F3B-FD9D-1DC8AEEB592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48E3E24-9F97-3E4A-014C-D0FC6846A3F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6B9836C-F941-6FC1-31D9-5855259A4DE3}"/>
              </a:ext>
            </a:extLst>
          </p:cNvPr>
          <p:cNvSpPr>
            <a:spLocks noGrp="1"/>
          </p:cNvSpPr>
          <p:nvPr>
            <p:ph type="dt" sz="half" idx="10"/>
          </p:nvPr>
        </p:nvSpPr>
        <p:spPr/>
        <p:txBody>
          <a:bodyPr/>
          <a:lstStyle/>
          <a:p>
            <a:fld id="{546A3997-9D12-4F71-BDB6-CF249B618063}" type="datetimeFigureOut">
              <a:rPr lang="en-US" smtClean="0"/>
              <a:t>3/15/2023</a:t>
            </a:fld>
            <a:endParaRPr lang="en-US"/>
          </a:p>
        </p:txBody>
      </p:sp>
      <p:sp>
        <p:nvSpPr>
          <p:cNvPr id="5" name="Footer Placeholder 4">
            <a:extLst>
              <a:ext uri="{FF2B5EF4-FFF2-40B4-BE49-F238E27FC236}">
                <a16:creationId xmlns:a16="http://schemas.microsoft.com/office/drawing/2014/main" id="{520AB4C3-0EDD-3B56-82FB-F537BC69DF6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B917D94-87CD-1383-9625-2DD6A809642D}"/>
              </a:ext>
            </a:extLst>
          </p:cNvPr>
          <p:cNvSpPr>
            <a:spLocks noGrp="1"/>
          </p:cNvSpPr>
          <p:nvPr>
            <p:ph type="sldNum" sz="quarter" idx="12"/>
          </p:nvPr>
        </p:nvSpPr>
        <p:spPr/>
        <p:txBody>
          <a:bodyPr/>
          <a:lstStyle/>
          <a:p>
            <a:fld id="{1E3FFCCE-F402-4DA8-A24B-BD08C7398E18}" type="slidenum">
              <a:rPr lang="en-US" smtClean="0"/>
              <a:t>‹#›</a:t>
            </a:fld>
            <a:endParaRPr lang="en-US"/>
          </a:p>
        </p:txBody>
      </p:sp>
    </p:spTree>
    <p:extLst>
      <p:ext uri="{BB962C8B-B14F-4D97-AF65-F5344CB8AC3E}">
        <p14:creationId xmlns:p14="http://schemas.microsoft.com/office/powerpoint/2010/main" val="31056425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2604B5-41BC-7915-E58F-B5D740F6BF4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7F901C6-A339-C289-2DC9-FC4CE467260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DE51A7E-83F6-C9F0-1C40-1DF493CFC63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244C5FA-03DB-72A5-CD48-061BB54E540E}"/>
              </a:ext>
            </a:extLst>
          </p:cNvPr>
          <p:cNvSpPr>
            <a:spLocks noGrp="1"/>
          </p:cNvSpPr>
          <p:nvPr>
            <p:ph type="dt" sz="half" idx="10"/>
          </p:nvPr>
        </p:nvSpPr>
        <p:spPr/>
        <p:txBody>
          <a:bodyPr/>
          <a:lstStyle/>
          <a:p>
            <a:fld id="{546A3997-9D12-4F71-BDB6-CF249B618063}" type="datetimeFigureOut">
              <a:rPr lang="en-US" smtClean="0"/>
              <a:t>3/15/2023</a:t>
            </a:fld>
            <a:endParaRPr lang="en-US"/>
          </a:p>
        </p:txBody>
      </p:sp>
      <p:sp>
        <p:nvSpPr>
          <p:cNvPr id="6" name="Footer Placeholder 5">
            <a:extLst>
              <a:ext uri="{FF2B5EF4-FFF2-40B4-BE49-F238E27FC236}">
                <a16:creationId xmlns:a16="http://schemas.microsoft.com/office/drawing/2014/main" id="{59BEC309-785C-8693-0513-818B40170F4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E117665-EC6E-68D9-0E2E-5DB54E230CED}"/>
              </a:ext>
            </a:extLst>
          </p:cNvPr>
          <p:cNvSpPr>
            <a:spLocks noGrp="1"/>
          </p:cNvSpPr>
          <p:nvPr>
            <p:ph type="sldNum" sz="quarter" idx="12"/>
          </p:nvPr>
        </p:nvSpPr>
        <p:spPr/>
        <p:txBody>
          <a:bodyPr/>
          <a:lstStyle/>
          <a:p>
            <a:fld id="{1E3FFCCE-F402-4DA8-A24B-BD08C7398E18}" type="slidenum">
              <a:rPr lang="en-US" smtClean="0"/>
              <a:t>‹#›</a:t>
            </a:fld>
            <a:endParaRPr lang="en-US"/>
          </a:p>
        </p:txBody>
      </p:sp>
    </p:spTree>
    <p:extLst>
      <p:ext uri="{BB962C8B-B14F-4D97-AF65-F5344CB8AC3E}">
        <p14:creationId xmlns:p14="http://schemas.microsoft.com/office/powerpoint/2010/main" val="33913150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08F9D5-EA67-AE63-A1F5-1DA10C6FF8D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8890367-450F-5E5F-F678-57EB39C9AD1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EC5B2A2-D374-672F-6FE5-4EB1684DFE7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9514977-E7D0-E379-E20A-897790CC1CE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8FE050B-7E4E-D399-E849-4469AB3824F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5EC7863-0CF4-2493-292D-0A154779B9C8}"/>
              </a:ext>
            </a:extLst>
          </p:cNvPr>
          <p:cNvSpPr>
            <a:spLocks noGrp="1"/>
          </p:cNvSpPr>
          <p:nvPr>
            <p:ph type="dt" sz="half" idx="10"/>
          </p:nvPr>
        </p:nvSpPr>
        <p:spPr/>
        <p:txBody>
          <a:bodyPr/>
          <a:lstStyle/>
          <a:p>
            <a:fld id="{546A3997-9D12-4F71-BDB6-CF249B618063}" type="datetimeFigureOut">
              <a:rPr lang="en-US" smtClean="0"/>
              <a:t>3/15/2023</a:t>
            </a:fld>
            <a:endParaRPr lang="en-US"/>
          </a:p>
        </p:txBody>
      </p:sp>
      <p:sp>
        <p:nvSpPr>
          <p:cNvPr id="8" name="Footer Placeholder 7">
            <a:extLst>
              <a:ext uri="{FF2B5EF4-FFF2-40B4-BE49-F238E27FC236}">
                <a16:creationId xmlns:a16="http://schemas.microsoft.com/office/drawing/2014/main" id="{320F8802-ACB8-B12B-0D38-80927239A2E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5B1F3E6-60D2-4CF3-C437-F6E0F73E8D60}"/>
              </a:ext>
            </a:extLst>
          </p:cNvPr>
          <p:cNvSpPr>
            <a:spLocks noGrp="1"/>
          </p:cNvSpPr>
          <p:nvPr>
            <p:ph type="sldNum" sz="quarter" idx="12"/>
          </p:nvPr>
        </p:nvSpPr>
        <p:spPr/>
        <p:txBody>
          <a:bodyPr/>
          <a:lstStyle/>
          <a:p>
            <a:fld id="{1E3FFCCE-F402-4DA8-A24B-BD08C7398E18}" type="slidenum">
              <a:rPr lang="en-US" smtClean="0"/>
              <a:t>‹#›</a:t>
            </a:fld>
            <a:endParaRPr lang="en-US"/>
          </a:p>
        </p:txBody>
      </p:sp>
    </p:spTree>
    <p:extLst>
      <p:ext uri="{BB962C8B-B14F-4D97-AF65-F5344CB8AC3E}">
        <p14:creationId xmlns:p14="http://schemas.microsoft.com/office/powerpoint/2010/main" val="5934567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FC3B9E-9BB7-FDDE-03F1-793C773BB31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05FBEED-BA84-EB43-8443-02523219A748}"/>
              </a:ext>
            </a:extLst>
          </p:cNvPr>
          <p:cNvSpPr>
            <a:spLocks noGrp="1"/>
          </p:cNvSpPr>
          <p:nvPr>
            <p:ph type="dt" sz="half" idx="10"/>
          </p:nvPr>
        </p:nvSpPr>
        <p:spPr/>
        <p:txBody>
          <a:bodyPr/>
          <a:lstStyle/>
          <a:p>
            <a:fld id="{546A3997-9D12-4F71-BDB6-CF249B618063}" type="datetimeFigureOut">
              <a:rPr lang="en-US" smtClean="0"/>
              <a:t>3/15/2023</a:t>
            </a:fld>
            <a:endParaRPr lang="en-US"/>
          </a:p>
        </p:txBody>
      </p:sp>
      <p:sp>
        <p:nvSpPr>
          <p:cNvPr id="4" name="Footer Placeholder 3">
            <a:extLst>
              <a:ext uri="{FF2B5EF4-FFF2-40B4-BE49-F238E27FC236}">
                <a16:creationId xmlns:a16="http://schemas.microsoft.com/office/drawing/2014/main" id="{AAFF0F70-7B3C-1388-D3E4-92F7F102CB3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74F13B2-B855-2B24-FC84-8ACDC244EA6D}"/>
              </a:ext>
            </a:extLst>
          </p:cNvPr>
          <p:cNvSpPr>
            <a:spLocks noGrp="1"/>
          </p:cNvSpPr>
          <p:nvPr>
            <p:ph type="sldNum" sz="quarter" idx="12"/>
          </p:nvPr>
        </p:nvSpPr>
        <p:spPr/>
        <p:txBody>
          <a:bodyPr/>
          <a:lstStyle/>
          <a:p>
            <a:fld id="{1E3FFCCE-F402-4DA8-A24B-BD08C7398E18}" type="slidenum">
              <a:rPr lang="en-US" smtClean="0"/>
              <a:t>‹#›</a:t>
            </a:fld>
            <a:endParaRPr lang="en-US"/>
          </a:p>
        </p:txBody>
      </p:sp>
    </p:spTree>
    <p:extLst>
      <p:ext uri="{BB962C8B-B14F-4D97-AF65-F5344CB8AC3E}">
        <p14:creationId xmlns:p14="http://schemas.microsoft.com/office/powerpoint/2010/main" val="17717809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7D357D2-86FA-BC32-663F-3DDEA6D6A7D9}"/>
              </a:ext>
            </a:extLst>
          </p:cNvPr>
          <p:cNvSpPr>
            <a:spLocks noGrp="1"/>
          </p:cNvSpPr>
          <p:nvPr>
            <p:ph type="dt" sz="half" idx="10"/>
          </p:nvPr>
        </p:nvSpPr>
        <p:spPr/>
        <p:txBody>
          <a:bodyPr/>
          <a:lstStyle/>
          <a:p>
            <a:fld id="{546A3997-9D12-4F71-BDB6-CF249B618063}" type="datetimeFigureOut">
              <a:rPr lang="en-US" smtClean="0"/>
              <a:t>3/15/2023</a:t>
            </a:fld>
            <a:endParaRPr lang="en-US"/>
          </a:p>
        </p:txBody>
      </p:sp>
      <p:sp>
        <p:nvSpPr>
          <p:cNvPr id="3" name="Footer Placeholder 2">
            <a:extLst>
              <a:ext uri="{FF2B5EF4-FFF2-40B4-BE49-F238E27FC236}">
                <a16:creationId xmlns:a16="http://schemas.microsoft.com/office/drawing/2014/main" id="{303F3C44-40A5-5171-760E-95D7F937E22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D21EF0E-AB67-A393-9C17-CF3580EDECD5}"/>
              </a:ext>
            </a:extLst>
          </p:cNvPr>
          <p:cNvSpPr>
            <a:spLocks noGrp="1"/>
          </p:cNvSpPr>
          <p:nvPr>
            <p:ph type="sldNum" sz="quarter" idx="12"/>
          </p:nvPr>
        </p:nvSpPr>
        <p:spPr/>
        <p:txBody>
          <a:bodyPr/>
          <a:lstStyle/>
          <a:p>
            <a:fld id="{1E3FFCCE-F402-4DA8-A24B-BD08C7398E18}" type="slidenum">
              <a:rPr lang="en-US" smtClean="0"/>
              <a:t>‹#›</a:t>
            </a:fld>
            <a:endParaRPr lang="en-US"/>
          </a:p>
        </p:txBody>
      </p:sp>
    </p:spTree>
    <p:extLst>
      <p:ext uri="{BB962C8B-B14F-4D97-AF65-F5344CB8AC3E}">
        <p14:creationId xmlns:p14="http://schemas.microsoft.com/office/powerpoint/2010/main" val="8798161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6198D3-3DE6-7D8E-BC78-80E85A93814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85DE7BA-D706-DED3-541B-4455AB1D348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6796B7F-A918-0E48-9C18-88B1CF97F0F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C369667-F5BF-AAA5-5CC8-CFAC4102C178}"/>
              </a:ext>
            </a:extLst>
          </p:cNvPr>
          <p:cNvSpPr>
            <a:spLocks noGrp="1"/>
          </p:cNvSpPr>
          <p:nvPr>
            <p:ph type="dt" sz="half" idx="10"/>
          </p:nvPr>
        </p:nvSpPr>
        <p:spPr/>
        <p:txBody>
          <a:bodyPr/>
          <a:lstStyle/>
          <a:p>
            <a:fld id="{546A3997-9D12-4F71-BDB6-CF249B618063}" type="datetimeFigureOut">
              <a:rPr lang="en-US" smtClean="0"/>
              <a:t>3/15/2023</a:t>
            </a:fld>
            <a:endParaRPr lang="en-US"/>
          </a:p>
        </p:txBody>
      </p:sp>
      <p:sp>
        <p:nvSpPr>
          <p:cNvPr id="6" name="Footer Placeholder 5">
            <a:extLst>
              <a:ext uri="{FF2B5EF4-FFF2-40B4-BE49-F238E27FC236}">
                <a16:creationId xmlns:a16="http://schemas.microsoft.com/office/drawing/2014/main" id="{E86963D2-D10C-C13B-BF98-028AD8CC0E7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116E2D6-9894-6F9E-33D5-614CAB148981}"/>
              </a:ext>
            </a:extLst>
          </p:cNvPr>
          <p:cNvSpPr>
            <a:spLocks noGrp="1"/>
          </p:cNvSpPr>
          <p:nvPr>
            <p:ph type="sldNum" sz="quarter" idx="12"/>
          </p:nvPr>
        </p:nvSpPr>
        <p:spPr/>
        <p:txBody>
          <a:bodyPr/>
          <a:lstStyle/>
          <a:p>
            <a:fld id="{1E3FFCCE-F402-4DA8-A24B-BD08C7398E18}" type="slidenum">
              <a:rPr lang="en-US" smtClean="0"/>
              <a:t>‹#›</a:t>
            </a:fld>
            <a:endParaRPr lang="en-US"/>
          </a:p>
        </p:txBody>
      </p:sp>
    </p:spTree>
    <p:extLst>
      <p:ext uri="{BB962C8B-B14F-4D97-AF65-F5344CB8AC3E}">
        <p14:creationId xmlns:p14="http://schemas.microsoft.com/office/powerpoint/2010/main" val="29719708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CC1619-1B91-EB4C-A58E-26621C11FE0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C8E321A-C540-2512-72A6-C5BE0F3B654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6DCC416-452E-1350-D3DB-95F9D17C37D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843D62A-1D99-C600-9503-35711FE67D7A}"/>
              </a:ext>
            </a:extLst>
          </p:cNvPr>
          <p:cNvSpPr>
            <a:spLocks noGrp="1"/>
          </p:cNvSpPr>
          <p:nvPr>
            <p:ph type="dt" sz="half" idx="10"/>
          </p:nvPr>
        </p:nvSpPr>
        <p:spPr/>
        <p:txBody>
          <a:bodyPr/>
          <a:lstStyle/>
          <a:p>
            <a:fld id="{546A3997-9D12-4F71-BDB6-CF249B618063}" type="datetimeFigureOut">
              <a:rPr lang="en-US" smtClean="0"/>
              <a:t>3/15/2023</a:t>
            </a:fld>
            <a:endParaRPr lang="en-US"/>
          </a:p>
        </p:txBody>
      </p:sp>
      <p:sp>
        <p:nvSpPr>
          <p:cNvPr id="6" name="Footer Placeholder 5">
            <a:extLst>
              <a:ext uri="{FF2B5EF4-FFF2-40B4-BE49-F238E27FC236}">
                <a16:creationId xmlns:a16="http://schemas.microsoft.com/office/drawing/2014/main" id="{DA537B6A-26F5-6BFB-BAD6-72A39C6D6C8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5E11ED9-4E46-DB05-2EC0-BDB3995F9201}"/>
              </a:ext>
            </a:extLst>
          </p:cNvPr>
          <p:cNvSpPr>
            <a:spLocks noGrp="1"/>
          </p:cNvSpPr>
          <p:nvPr>
            <p:ph type="sldNum" sz="quarter" idx="12"/>
          </p:nvPr>
        </p:nvSpPr>
        <p:spPr/>
        <p:txBody>
          <a:bodyPr/>
          <a:lstStyle/>
          <a:p>
            <a:fld id="{1E3FFCCE-F402-4DA8-A24B-BD08C7398E18}" type="slidenum">
              <a:rPr lang="en-US" smtClean="0"/>
              <a:t>‹#›</a:t>
            </a:fld>
            <a:endParaRPr lang="en-US"/>
          </a:p>
        </p:txBody>
      </p:sp>
    </p:spTree>
    <p:extLst>
      <p:ext uri="{BB962C8B-B14F-4D97-AF65-F5344CB8AC3E}">
        <p14:creationId xmlns:p14="http://schemas.microsoft.com/office/powerpoint/2010/main" val="10054380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989DD1F-E05A-05F8-23CF-332A0D7D9A1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FB0F1D4-347D-E0B2-B5BE-34506EEBAE5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FB116AD-B361-C217-BB81-C9B74BBCDFB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46A3997-9D12-4F71-BDB6-CF249B618063}" type="datetimeFigureOut">
              <a:rPr lang="en-US" smtClean="0"/>
              <a:t>3/15/2023</a:t>
            </a:fld>
            <a:endParaRPr lang="en-US"/>
          </a:p>
        </p:txBody>
      </p:sp>
      <p:sp>
        <p:nvSpPr>
          <p:cNvPr id="5" name="Footer Placeholder 4">
            <a:extLst>
              <a:ext uri="{FF2B5EF4-FFF2-40B4-BE49-F238E27FC236}">
                <a16:creationId xmlns:a16="http://schemas.microsoft.com/office/drawing/2014/main" id="{575CED9D-6739-4AAA-DDBD-7D706E80130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CF4651C-FA94-61CB-8A4A-D7C7076A62F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E3FFCCE-F402-4DA8-A24B-BD08C7398E18}" type="slidenum">
              <a:rPr lang="en-US" smtClean="0"/>
              <a:t>‹#›</a:t>
            </a:fld>
            <a:endParaRPr lang="en-US"/>
          </a:p>
        </p:txBody>
      </p:sp>
    </p:spTree>
    <p:extLst>
      <p:ext uri="{BB962C8B-B14F-4D97-AF65-F5344CB8AC3E}">
        <p14:creationId xmlns:p14="http://schemas.microsoft.com/office/powerpoint/2010/main" val="389222509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34.svg"/><Relationship Id="rId3" Type="http://schemas.openxmlformats.org/officeDocument/2006/relationships/image" Target="../media/image24.svg"/><Relationship Id="rId7" Type="http://schemas.openxmlformats.org/officeDocument/2006/relationships/image" Target="../media/image28.svg"/><Relationship Id="rId12" Type="http://schemas.openxmlformats.org/officeDocument/2006/relationships/image" Target="../media/image33.png"/><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27.png"/><Relationship Id="rId11" Type="http://schemas.openxmlformats.org/officeDocument/2006/relationships/image" Target="../media/image32.svg"/><Relationship Id="rId5" Type="http://schemas.openxmlformats.org/officeDocument/2006/relationships/image" Target="../media/image26.sv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svg"/></Relationships>
</file>

<file path=ppt/slides/_rels/slide1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5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42.png"/><Relationship Id="rId13" Type="http://schemas.openxmlformats.org/officeDocument/2006/relationships/image" Target="../media/image47.svg"/><Relationship Id="rId3" Type="http://schemas.openxmlformats.org/officeDocument/2006/relationships/image" Target="../media/image37.svg"/><Relationship Id="rId7" Type="http://schemas.openxmlformats.org/officeDocument/2006/relationships/image" Target="../media/image41.svg"/><Relationship Id="rId12" Type="http://schemas.openxmlformats.org/officeDocument/2006/relationships/image" Target="../media/image46.png"/><Relationship Id="rId2"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40.png"/><Relationship Id="rId11" Type="http://schemas.openxmlformats.org/officeDocument/2006/relationships/image" Target="../media/image45.svg"/><Relationship Id="rId5" Type="http://schemas.openxmlformats.org/officeDocument/2006/relationships/image" Target="../media/image39.svg"/><Relationship Id="rId10" Type="http://schemas.openxmlformats.org/officeDocument/2006/relationships/image" Target="../media/image44.png"/><Relationship Id="rId4" Type="http://schemas.openxmlformats.org/officeDocument/2006/relationships/image" Target="../media/image38.png"/><Relationship Id="rId9" Type="http://schemas.openxmlformats.org/officeDocument/2006/relationships/image" Target="../media/image43.svg"/></Relationships>
</file>

<file path=ppt/slides/_rels/slide1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55.png"/><Relationship Id="rId13" Type="http://schemas.openxmlformats.org/officeDocument/2006/relationships/image" Target="../media/image60.svg"/><Relationship Id="rId3" Type="http://schemas.openxmlformats.org/officeDocument/2006/relationships/image" Target="../media/image50.svg"/><Relationship Id="rId7" Type="http://schemas.openxmlformats.org/officeDocument/2006/relationships/image" Target="../media/image54.svg"/><Relationship Id="rId12" Type="http://schemas.openxmlformats.org/officeDocument/2006/relationships/image" Target="../media/image59.png"/><Relationship Id="rId2" Type="http://schemas.openxmlformats.org/officeDocument/2006/relationships/image" Target="../media/image49.png"/><Relationship Id="rId1" Type="http://schemas.openxmlformats.org/officeDocument/2006/relationships/slideLayout" Target="../slideLayouts/slideLayout2.xml"/><Relationship Id="rId6" Type="http://schemas.openxmlformats.org/officeDocument/2006/relationships/image" Target="../media/image53.png"/><Relationship Id="rId11" Type="http://schemas.openxmlformats.org/officeDocument/2006/relationships/image" Target="../media/image58.svg"/><Relationship Id="rId5" Type="http://schemas.openxmlformats.org/officeDocument/2006/relationships/image" Target="../media/image52.svg"/><Relationship Id="rId10" Type="http://schemas.openxmlformats.org/officeDocument/2006/relationships/image" Target="../media/image57.png"/><Relationship Id="rId4" Type="http://schemas.openxmlformats.org/officeDocument/2006/relationships/image" Target="../media/image51.png"/><Relationship Id="rId9" Type="http://schemas.openxmlformats.org/officeDocument/2006/relationships/image" Target="../media/image56.svg"/></Relationships>
</file>

<file path=ppt/slides/_rels/slide1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svg"/><Relationship Id="rId3" Type="http://schemas.openxmlformats.org/officeDocument/2006/relationships/image" Target="../media/image3.svg"/><Relationship Id="rId7" Type="http://schemas.openxmlformats.org/officeDocument/2006/relationships/image" Target="../media/image7.svg"/><Relationship Id="rId12"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image" Target="../media/image11.svg"/><Relationship Id="rId5" Type="http://schemas.openxmlformats.org/officeDocument/2006/relationships/image" Target="../media/image5.sv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svg"/></Relationships>
</file>

<file path=ppt/slides/_rels/slide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svg"/><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69B077-7002-B41F-754F-D75C293018E0}"/>
              </a:ext>
            </a:extLst>
          </p:cNvPr>
          <p:cNvSpPr>
            <a:spLocks noGrp="1"/>
          </p:cNvSpPr>
          <p:nvPr>
            <p:ph type="ctrTitle"/>
          </p:nvPr>
        </p:nvSpPr>
        <p:spPr/>
        <p:txBody>
          <a:bodyPr>
            <a:normAutofit fontScale="90000"/>
          </a:bodyPr>
          <a:lstStyle/>
          <a:p>
            <a:r>
              <a:rPr lang="en-US" dirty="0"/>
              <a:t>Epidemiologic Study of the Manhattan COVID-19 Data During the Period March 7, 2020 to June 4, 2020</a:t>
            </a:r>
          </a:p>
        </p:txBody>
      </p:sp>
      <p:sp>
        <p:nvSpPr>
          <p:cNvPr id="3" name="Subtitle 2">
            <a:extLst>
              <a:ext uri="{FF2B5EF4-FFF2-40B4-BE49-F238E27FC236}">
                <a16:creationId xmlns:a16="http://schemas.microsoft.com/office/drawing/2014/main" id="{664E7310-D8E6-18D0-F5D8-FB09726275A0}"/>
              </a:ext>
            </a:extLst>
          </p:cNvPr>
          <p:cNvSpPr>
            <a:spLocks noGrp="1"/>
          </p:cNvSpPr>
          <p:nvPr>
            <p:ph type="subTitle" idx="1"/>
          </p:nvPr>
        </p:nvSpPr>
        <p:spPr/>
        <p:txBody>
          <a:bodyPr>
            <a:normAutofit lnSpcReduction="10000"/>
          </a:bodyPr>
          <a:lstStyle/>
          <a:p>
            <a:r>
              <a:rPr lang="en-US" dirty="0"/>
              <a:t>Authors: James Boggs, Camilo Ramirez</a:t>
            </a:r>
          </a:p>
          <a:p>
            <a:endParaRPr lang="en-US" dirty="0"/>
          </a:p>
          <a:p>
            <a:r>
              <a:rPr lang="en-US" dirty="0"/>
              <a:t>Date: March 16, 2023</a:t>
            </a:r>
          </a:p>
          <a:p>
            <a:r>
              <a:rPr lang="en-US" dirty="0"/>
              <a:t>Venue: MATH 420 Mid-Semester Project Presentation</a:t>
            </a:r>
          </a:p>
        </p:txBody>
      </p:sp>
    </p:spTree>
    <p:extLst>
      <p:ext uri="{BB962C8B-B14F-4D97-AF65-F5344CB8AC3E}">
        <p14:creationId xmlns:p14="http://schemas.microsoft.com/office/powerpoint/2010/main" val="15533310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318806-A044-E1C2-7A7C-B0F3AA91E17D}"/>
              </a:ext>
            </a:extLst>
          </p:cNvPr>
          <p:cNvSpPr>
            <a:spLocks noGrp="1"/>
          </p:cNvSpPr>
          <p:nvPr>
            <p:ph type="title"/>
          </p:nvPr>
        </p:nvSpPr>
        <p:spPr/>
        <p:txBody>
          <a:bodyPr/>
          <a:lstStyle/>
          <a:p>
            <a:r>
              <a:rPr lang="en-US" dirty="0"/>
              <a:t>Interpretation of Parameters SEIR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2BAD0D0-2DD8-5587-808A-A42F510D899D}"/>
                  </a:ext>
                </a:extLst>
              </p:cNvPr>
              <p:cNvSpPr>
                <a:spLocks noGrp="1"/>
              </p:cNvSpPr>
              <p:nvPr>
                <p:ph idx="1"/>
              </p:nvPr>
            </p:nvSpPr>
            <p:spPr>
              <a:xfrm>
                <a:off x="838200" y="1825625"/>
                <a:ext cx="10906760" cy="4351338"/>
              </a:xfrm>
            </p:spPr>
            <p:txBody>
              <a:bodyPr/>
              <a:lstStyle/>
              <a:p>
                <a:r>
                  <a:rPr lang="en-US" dirty="0"/>
                  <a:t>Average Infectious Period (1/</a:t>
                </a:r>
                <a:r>
                  <a:rPr lang="el-GR" dirty="0"/>
                  <a:t>α</a:t>
                </a:r>
                <a:r>
                  <a:rPr lang="en-US" dirty="0"/>
                  <a:t>):    21.7 to 22.7 days </a:t>
                </a:r>
              </a:p>
              <a:p>
                <a:endParaRPr lang="en-US" dirty="0"/>
              </a:p>
              <a:p>
                <a:r>
                  <a:rPr lang="en-US" dirty="0"/>
                  <a:t>Average number of close contacts per infected individual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0</m:t>
                        </m:r>
                      </m:sub>
                    </m:sSub>
                    <m:r>
                      <a:rPr lang="en-US" b="0" i="1" smtClean="0">
                        <a:latin typeface="Cambria Math" panose="02040503050406030204" pitchFamily="18" charset="0"/>
                      </a:rPr>
                      <m:t>)</m:t>
                    </m:r>
                  </m:oMath>
                </a14:m>
                <a:r>
                  <a:rPr lang="en-US" dirty="0"/>
                  <a:t>:   25 to 45</a:t>
                </a:r>
              </a:p>
              <a:p>
                <a:endParaRPr lang="en-US" dirty="0"/>
              </a:p>
              <a:p>
                <a:r>
                  <a:rPr lang="en-US" dirty="0"/>
                  <a:t>Average Incubation Period (1/</a:t>
                </a:r>
                <a:r>
                  <a:rPr lang="el-GR" dirty="0"/>
                  <a:t>δ</a:t>
                </a:r>
                <a:r>
                  <a:rPr lang="en-US" dirty="0"/>
                  <a:t>) :     10 days   (we chose this value)</a:t>
                </a:r>
              </a:p>
              <a:p>
                <a:endParaRPr lang="en-US" dirty="0"/>
              </a:p>
              <a:p>
                <a:r>
                  <a:rPr lang="en-US" dirty="0"/>
                  <a:t>Death rate (</a:t>
                </a:r>
                <a:r>
                  <a:rPr lang="el-GR" dirty="0"/>
                  <a:t>γ</a:t>
                </a:r>
                <a:r>
                  <a:rPr lang="en-US" dirty="0"/>
                  <a:t>):       </a:t>
                </a:r>
                <a:r>
                  <a:rPr lang="en-US" sz="2800" b="0" i="0" kern="1200" dirty="0">
                    <a:solidFill>
                      <a:schemeClr val="dk1"/>
                    </a:solidFill>
                    <a:effectLst/>
                    <a:latin typeface="+mn-lt"/>
                    <a:ea typeface="+mn-ea"/>
                    <a:cs typeface="+mn-cs"/>
                  </a:rPr>
                  <a:t>14.7% to 18.5%</a:t>
                </a:r>
                <a:endParaRPr lang="en-US" sz="2800" dirty="0"/>
              </a:p>
              <a:p>
                <a:endParaRPr lang="en-US" dirty="0"/>
              </a:p>
            </p:txBody>
          </p:sp>
        </mc:Choice>
        <mc:Fallback xmlns="">
          <p:sp>
            <p:nvSpPr>
              <p:cNvPr id="3" name="Content Placeholder 2">
                <a:extLst>
                  <a:ext uri="{FF2B5EF4-FFF2-40B4-BE49-F238E27FC236}">
                    <a16:creationId xmlns:a16="http://schemas.microsoft.com/office/drawing/2014/main" id="{72BAD0D0-2DD8-5587-808A-A42F510D899D}"/>
                  </a:ext>
                </a:extLst>
              </p:cNvPr>
              <p:cNvSpPr>
                <a:spLocks noGrp="1" noRot="1" noChangeAspect="1" noMove="1" noResize="1" noEditPoints="1" noAdjustHandles="1" noChangeArrowheads="1" noChangeShapeType="1" noTextEdit="1"/>
              </p:cNvSpPr>
              <p:nvPr>
                <p:ph idx="1"/>
              </p:nvPr>
            </p:nvSpPr>
            <p:spPr>
              <a:xfrm>
                <a:off x="838200" y="1825625"/>
                <a:ext cx="10906760" cy="4351338"/>
              </a:xfrm>
              <a:blipFill>
                <a:blip r:embed="rId2"/>
                <a:stretch>
                  <a:fillRect l="-1006" t="-2241" r="-503"/>
                </a:stretch>
              </a:blipFill>
            </p:spPr>
            <p:txBody>
              <a:bodyPr/>
              <a:lstStyle/>
              <a:p>
                <a:r>
                  <a:rPr lang="en-US">
                    <a:noFill/>
                  </a:rPr>
                  <a:t> </a:t>
                </a:r>
              </a:p>
            </p:txBody>
          </p:sp>
        </mc:Fallback>
      </mc:AlternateContent>
    </p:spTree>
    <p:extLst>
      <p:ext uri="{BB962C8B-B14F-4D97-AF65-F5344CB8AC3E}">
        <p14:creationId xmlns:p14="http://schemas.microsoft.com/office/powerpoint/2010/main" val="1506580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2937AB-E6A6-82FE-23C9-020AF05E8175}"/>
              </a:ext>
            </a:extLst>
          </p:cNvPr>
          <p:cNvSpPr>
            <a:spLocks noGrp="1"/>
          </p:cNvSpPr>
          <p:nvPr>
            <p:ph type="title"/>
          </p:nvPr>
        </p:nvSpPr>
        <p:spPr/>
        <p:txBody>
          <a:bodyPr/>
          <a:lstStyle/>
          <a:p>
            <a:r>
              <a:rPr lang="en-US" dirty="0"/>
              <a:t>SEIR Model Prediction</a:t>
            </a:r>
          </a:p>
        </p:txBody>
      </p:sp>
      <p:pic>
        <p:nvPicPr>
          <p:cNvPr id="6" name="Content Placeholder 5">
            <a:extLst>
              <a:ext uri="{FF2B5EF4-FFF2-40B4-BE49-F238E27FC236}">
                <a16:creationId xmlns:a16="http://schemas.microsoft.com/office/drawing/2014/main" id="{3A4A66C9-154B-BD6B-35AE-9A551B51C9F7}"/>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8899" y="1295083"/>
            <a:ext cx="4114800" cy="2743200"/>
          </a:xfrm>
        </p:spPr>
      </p:pic>
      <p:pic>
        <p:nvPicPr>
          <p:cNvPr id="9" name="Graphic 8">
            <a:extLst>
              <a:ext uri="{FF2B5EF4-FFF2-40B4-BE49-F238E27FC236}">
                <a16:creationId xmlns:a16="http://schemas.microsoft.com/office/drawing/2014/main" id="{2C1160CA-1AD0-505D-9415-3C7830F69CE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8899" y="4114800"/>
            <a:ext cx="4114800" cy="2743200"/>
          </a:xfrm>
          <a:prstGeom prst="rect">
            <a:avLst/>
          </a:prstGeom>
        </p:spPr>
      </p:pic>
      <p:pic>
        <p:nvPicPr>
          <p:cNvPr id="13" name="Graphic 12">
            <a:extLst>
              <a:ext uri="{FF2B5EF4-FFF2-40B4-BE49-F238E27FC236}">
                <a16:creationId xmlns:a16="http://schemas.microsoft.com/office/drawing/2014/main" id="{81BC8952-63CA-7674-1186-38B62390ADB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044950" y="1295083"/>
            <a:ext cx="4114800" cy="2743200"/>
          </a:xfrm>
          <a:prstGeom prst="rect">
            <a:avLst/>
          </a:prstGeom>
        </p:spPr>
      </p:pic>
      <p:pic>
        <p:nvPicPr>
          <p:cNvPr id="17" name="Graphic 16">
            <a:extLst>
              <a:ext uri="{FF2B5EF4-FFF2-40B4-BE49-F238E27FC236}">
                <a16:creationId xmlns:a16="http://schemas.microsoft.com/office/drawing/2014/main" id="{F84F4871-4E57-CF37-A402-7A941DD6E8D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044950" y="4114800"/>
            <a:ext cx="4114800" cy="2743200"/>
          </a:xfrm>
          <a:prstGeom prst="rect">
            <a:avLst/>
          </a:prstGeom>
        </p:spPr>
      </p:pic>
      <p:pic>
        <p:nvPicPr>
          <p:cNvPr id="20" name="Graphic 19">
            <a:extLst>
              <a:ext uri="{FF2B5EF4-FFF2-40B4-BE49-F238E27FC236}">
                <a16:creationId xmlns:a16="http://schemas.microsoft.com/office/drawing/2014/main" id="{6C1B216D-91ED-80F8-7494-401AA476ED1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988301" y="1295083"/>
            <a:ext cx="4114800" cy="2743200"/>
          </a:xfrm>
          <a:prstGeom prst="rect">
            <a:avLst/>
          </a:prstGeom>
        </p:spPr>
      </p:pic>
      <p:pic>
        <p:nvPicPr>
          <p:cNvPr id="22" name="Graphic 21">
            <a:extLst>
              <a:ext uri="{FF2B5EF4-FFF2-40B4-BE49-F238E27FC236}">
                <a16:creationId xmlns:a16="http://schemas.microsoft.com/office/drawing/2014/main" id="{81A1D3FE-1DA6-EAB1-BDFA-9ABE5ED4485F}"/>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7988301" y="4114800"/>
            <a:ext cx="4114800" cy="2743200"/>
          </a:xfrm>
          <a:prstGeom prst="rect">
            <a:avLst/>
          </a:prstGeom>
        </p:spPr>
      </p:pic>
    </p:spTree>
    <p:extLst>
      <p:ext uri="{BB962C8B-B14F-4D97-AF65-F5344CB8AC3E}">
        <p14:creationId xmlns:p14="http://schemas.microsoft.com/office/powerpoint/2010/main" val="8818577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5F6D42-2E4D-B74E-AE3C-69BBB4FE664F}"/>
              </a:ext>
            </a:extLst>
          </p:cNvPr>
          <p:cNvSpPr>
            <a:spLocks noGrp="1"/>
          </p:cNvSpPr>
          <p:nvPr>
            <p:ph type="title"/>
          </p:nvPr>
        </p:nvSpPr>
        <p:spPr/>
        <p:txBody>
          <a:bodyPr/>
          <a:lstStyle/>
          <a:p>
            <a:r>
              <a:rPr lang="en-US" dirty="0"/>
              <a:t>SEIR Model Prediction Parameters</a:t>
            </a:r>
          </a:p>
        </p:txBody>
      </p:sp>
      <mc:AlternateContent xmlns:mc="http://schemas.openxmlformats.org/markup-compatibility/2006">
        <mc:Choice xmlns:a14="http://schemas.microsoft.com/office/drawing/2010/main" Requires="a14">
          <p:graphicFrame>
            <p:nvGraphicFramePr>
              <p:cNvPr id="7" name="Table 7">
                <a:extLst>
                  <a:ext uri="{FF2B5EF4-FFF2-40B4-BE49-F238E27FC236}">
                    <a16:creationId xmlns:a16="http://schemas.microsoft.com/office/drawing/2014/main" id="{C5EF6AA4-1273-124F-CAC1-97F76CF7AF4F}"/>
                  </a:ext>
                </a:extLst>
              </p:cNvPr>
              <p:cNvGraphicFramePr>
                <a:graphicFrameLocks noGrp="1"/>
              </p:cNvGraphicFramePr>
              <p:nvPr>
                <p:ph idx="1"/>
                <p:extLst>
                  <p:ext uri="{D42A27DB-BD31-4B8C-83A1-F6EECF244321}">
                    <p14:modId xmlns:p14="http://schemas.microsoft.com/office/powerpoint/2010/main" val="2583653473"/>
                  </p:ext>
                </p:extLst>
              </p:nvPr>
            </p:nvGraphicFramePr>
            <p:xfrm>
              <a:off x="838200" y="1874520"/>
              <a:ext cx="10515596" cy="4572000"/>
            </p:xfrm>
            <a:graphic>
              <a:graphicData uri="http://schemas.openxmlformats.org/drawingml/2006/table">
                <a:tbl>
                  <a:tblPr firstRow="1" bandRow="1">
                    <a:tableStyleId>{22838BEF-8BB2-4498-84A7-C5851F593DF1}</a:tableStyleId>
                  </a:tblPr>
                  <a:tblGrid>
                    <a:gridCol w="2628899">
                      <a:extLst>
                        <a:ext uri="{9D8B030D-6E8A-4147-A177-3AD203B41FA5}">
                          <a16:colId xmlns:a16="http://schemas.microsoft.com/office/drawing/2014/main" val="1581357855"/>
                        </a:ext>
                      </a:extLst>
                    </a:gridCol>
                    <a:gridCol w="2628899">
                      <a:extLst>
                        <a:ext uri="{9D8B030D-6E8A-4147-A177-3AD203B41FA5}">
                          <a16:colId xmlns:a16="http://schemas.microsoft.com/office/drawing/2014/main" val="178429253"/>
                        </a:ext>
                      </a:extLst>
                    </a:gridCol>
                    <a:gridCol w="2628899">
                      <a:extLst>
                        <a:ext uri="{9D8B030D-6E8A-4147-A177-3AD203B41FA5}">
                          <a16:colId xmlns:a16="http://schemas.microsoft.com/office/drawing/2014/main" val="3150012581"/>
                        </a:ext>
                      </a:extLst>
                    </a:gridCol>
                    <a:gridCol w="2628899">
                      <a:extLst>
                        <a:ext uri="{9D8B030D-6E8A-4147-A177-3AD203B41FA5}">
                          <a16:colId xmlns:a16="http://schemas.microsoft.com/office/drawing/2014/main" val="2978042390"/>
                        </a:ext>
                      </a:extLst>
                    </a:gridCol>
                  </a:tblGrid>
                  <a:tr h="370840">
                    <a:tc>
                      <a:txBody>
                        <a:bodyPr/>
                        <a:lstStyle/>
                        <a:p>
                          <a:pPr algn="ctr"/>
                          <a:endParaRPr lang="en-US" sz="2400" dirty="0"/>
                        </a:p>
                      </a:txBody>
                      <a:tcPr/>
                    </a:tc>
                    <a:tc>
                      <a:txBody>
                        <a:bodyPr/>
                        <a:lstStyle/>
                        <a:p>
                          <a:pPr algn="ctr"/>
                          <a:r>
                            <a:rPr lang="en-US" sz="2400" dirty="0"/>
                            <a:t>P = 1</a:t>
                          </a:r>
                        </a:p>
                      </a:txBody>
                      <a:tcPr/>
                    </a:tc>
                    <a:tc>
                      <a:txBody>
                        <a:bodyPr/>
                        <a:lstStyle/>
                        <a:p>
                          <a:pPr algn="ctr"/>
                          <a:r>
                            <a:rPr lang="en-US" sz="2400" dirty="0"/>
                            <a:t>P = 2</a:t>
                          </a:r>
                        </a:p>
                      </a:txBody>
                      <a:tcPr/>
                    </a:tc>
                    <a:tc>
                      <a:txBody>
                        <a:bodyPr/>
                        <a:lstStyle/>
                        <a:p>
                          <a:pPr algn="ctr"/>
                          <a:r>
                            <a:rPr lang="en-US" sz="2400" dirty="0"/>
                            <a:t>P = ∞</a:t>
                          </a:r>
                        </a:p>
                      </a:txBody>
                      <a:tcPr/>
                    </a:tc>
                    <a:extLst>
                      <a:ext uri="{0D108BD9-81ED-4DB2-BD59-A6C34878D82A}">
                        <a16:rowId xmlns:a16="http://schemas.microsoft.com/office/drawing/2014/main" val="1230869410"/>
                      </a:ext>
                    </a:extLst>
                  </a:tr>
                  <a:tr h="370840">
                    <a:tc>
                      <a:txBody>
                        <a:bodyPr/>
                        <a:lstStyle/>
                        <a:p>
                          <a:pPr algn="ctr"/>
                          <a:r>
                            <a:rPr lang="el-GR" sz="2400" b="1" dirty="0"/>
                            <a:t>α</a:t>
                          </a:r>
                          <a:endParaRPr lang="en-US" sz="2400" b="1" dirty="0"/>
                        </a:p>
                      </a:txBody>
                      <a:tcPr/>
                    </a:tc>
                    <a:tc>
                      <a:txBody>
                        <a:bodyPr/>
                        <a:lstStyle/>
                        <a:p>
                          <a:pPr algn="ctr"/>
                          <a:r>
                            <a:rPr lang="en-US" sz="2400" b="0" i="0" kern="1200" dirty="0">
                              <a:solidFill>
                                <a:schemeClr val="dk1"/>
                              </a:solidFill>
                              <a:effectLst/>
                              <a:latin typeface="+mn-lt"/>
                              <a:ea typeface="+mn-ea"/>
                              <a:cs typeface="+mn-cs"/>
                            </a:rPr>
                            <a:t>0.045</a:t>
                          </a:r>
                          <a:endParaRPr lang="en-US" sz="2400" dirty="0"/>
                        </a:p>
                      </a:txBody>
                      <a:tcPr/>
                    </a:tc>
                    <a:tc>
                      <a:txBody>
                        <a:bodyPr/>
                        <a:lstStyle/>
                        <a:p>
                          <a:pPr algn="ctr"/>
                          <a:r>
                            <a:rPr lang="en-US" sz="2400" dirty="0"/>
                            <a:t>0.045</a:t>
                          </a:r>
                        </a:p>
                      </a:txBody>
                      <a:tcPr/>
                    </a:tc>
                    <a:tc>
                      <a:txBody>
                        <a:bodyPr/>
                        <a:lstStyle/>
                        <a:p>
                          <a:pPr algn="ctr"/>
                          <a:r>
                            <a:rPr lang="en-US" sz="2400" b="0" i="0" kern="1200" dirty="0">
                              <a:solidFill>
                                <a:schemeClr val="dk1"/>
                              </a:solidFill>
                              <a:effectLst/>
                              <a:latin typeface="+mn-lt"/>
                              <a:ea typeface="+mn-ea"/>
                              <a:cs typeface="+mn-cs"/>
                            </a:rPr>
                            <a:t>0.045</a:t>
                          </a:r>
                          <a:endParaRPr lang="en-US" sz="2400" dirty="0"/>
                        </a:p>
                      </a:txBody>
                      <a:tcPr/>
                    </a:tc>
                    <a:extLst>
                      <a:ext uri="{0D108BD9-81ED-4DB2-BD59-A6C34878D82A}">
                        <a16:rowId xmlns:a16="http://schemas.microsoft.com/office/drawing/2014/main" val="2970010057"/>
                      </a:ext>
                    </a:extLst>
                  </a:tr>
                  <a:tr h="370840">
                    <a:tc>
                      <a:txBody>
                        <a:bodyPr/>
                        <a:lstStyle/>
                        <a:p>
                          <a:pPr algn="ctr"/>
                          <a:r>
                            <a:rPr lang="el-GR" sz="2400" b="1" dirty="0"/>
                            <a:t>β</a:t>
                          </a:r>
                          <a:endParaRPr lang="en-US" sz="2400" b="1" dirty="0"/>
                        </a:p>
                      </a:txBody>
                      <a:tcPr/>
                    </a:tc>
                    <a:tc>
                      <a:txBody>
                        <a:bodyPr/>
                        <a:lstStyle/>
                        <a:p>
                          <a:pPr algn="ctr"/>
                          <a:r>
                            <a:rPr lang="en-US" sz="2400" b="0" i="0" kern="1200" dirty="0">
                              <a:solidFill>
                                <a:schemeClr val="dk1"/>
                              </a:solidFill>
                              <a:effectLst/>
                              <a:latin typeface="+mn-lt"/>
                              <a:ea typeface="+mn-ea"/>
                              <a:cs typeface="+mn-cs"/>
                            </a:rPr>
                            <a:t>1.28</a:t>
                          </a:r>
                          <a:endParaRPr lang="en-US" sz="2400" dirty="0"/>
                        </a:p>
                      </a:txBody>
                      <a:tcPr/>
                    </a:tc>
                    <a:tc>
                      <a:txBody>
                        <a:bodyPr/>
                        <a:lstStyle/>
                        <a:p>
                          <a:pPr algn="ctr"/>
                          <a:r>
                            <a:rPr lang="en-US" sz="2400" b="0" i="0" kern="1200" dirty="0">
                              <a:solidFill>
                                <a:schemeClr val="dk1"/>
                              </a:solidFill>
                              <a:effectLst/>
                              <a:latin typeface="+mn-lt"/>
                              <a:ea typeface="+mn-ea"/>
                              <a:cs typeface="+mn-cs"/>
                            </a:rPr>
                            <a:t>1.27</a:t>
                          </a:r>
                          <a:endParaRPr lang="en-US" sz="2400" dirty="0"/>
                        </a:p>
                      </a:txBody>
                      <a:tcPr/>
                    </a:tc>
                    <a:tc>
                      <a:txBody>
                        <a:bodyPr/>
                        <a:lstStyle/>
                        <a:p>
                          <a:pPr algn="ctr"/>
                          <a:r>
                            <a:rPr lang="en-US" sz="2400" b="0" i="0" kern="1200" dirty="0">
                              <a:solidFill>
                                <a:schemeClr val="dk1"/>
                              </a:solidFill>
                              <a:effectLst/>
                              <a:latin typeface="+mn-lt"/>
                              <a:ea typeface="+mn-ea"/>
                              <a:cs typeface="+mn-cs"/>
                            </a:rPr>
                            <a:t>1.17</a:t>
                          </a:r>
                          <a:endParaRPr lang="en-US" sz="2400" dirty="0"/>
                        </a:p>
                      </a:txBody>
                      <a:tcPr/>
                    </a:tc>
                    <a:extLst>
                      <a:ext uri="{0D108BD9-81ED-4DB2-BD59-A6C34878D82A}">
                        <a16:rowId xmlns:a16="http://schemas.microsoft.com/office/drawing/2014/main" val="2568903513"/>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𝑹</m:t>
                                    </m:r>
                                  </m:e>
                                  <m:sub>
                                    <m:r>
                                      <a:rPr lang="en-US" sz="2400" b="1" i="1" smtClean="0">
                                        <a:latin typeface="Cambria Math" panose="02040503050406030204" pitchFamily="18" charset="0"/>
                                      </a:rPr>
                                      <m:t>𝟎</m:t>
                                    </m:r>
                                  </m:sub>
                                </m:sSub>
                              </m:oMath>
                            </m:oMathPara>
                          </a14:m>
                          <a:endParaRPr lang="en-US" sz="2400" b="1" dirty="0"/>
                        </a:p>
                      </a:txBody>
                      <a:tcPr/>
                    </a:tc>
                    <a:tc>
                      <a:txBody>
                        <a:bodyPr/>
                        <a:lstStyle/>
                        <a:p>
                          <a:pPr algn="ctr"/>
                          <a:r>
                            <a:rPr lang="en-US" sz="2400" dirty="0"/>
                            <a:t>28.5</a:t>
                          </a:r>
                        </a:p>
                      </a:txBody>
                      <a:tcPr/>
                    </a:tc>
                    <a:tc>
                      <a:txBody>
                        <a:bodyPr/>
                        <a:lstStyle/>
                        <a:p>
                          <a:pPr algn="ctr"/>
                          <a:r>
                            <a:rPr lang="en-US" sz="2400" dirty="0"/>
                            <a:t>28.2</a:t>
                          </a:r>
                        </a:p>
                      </a:txBody>
                      <a:tcPr/>
                    </a:tc>
                    <a:tc>
                      <a:txBody>
                        <a:bodyPr/>
                        <a:lstStyle/>
                        <a:p>
                          <a:pPr algn="ctr"/>
                          <a:r>
                            <a:rPr lang="en-US" sz="2400" dirty="0"/>
                            <a:t>26.0</a:t>
                          </a:r>
                        </a:p>
                      </a:txBody>
                      <a:tcPr/>
                    </a:tc>
                    <a:extLst>
                      <a:ext uri="{0D108BD9-81ED-4DB2-BD59-A6C34878D82A}">
                        <a16:rowId xmlns:a16="http://schemas.microsoft.com/office/drawing/2014/main" val="3502340492"/>
                      </a:ext>
                    </a:extLst>
                  </a:tr>
                  <a:tr h="370840">
                    <a:tc>
                      <a:txBody>
                        <a:bodyPr/>
                        <a:lstStyle/>
                        <a:p>
                          <a:pPr algn="ctr"/>
                          <a:r>
                            <a:rPr lang="el-GR" sz="2400" b="1" dirty="0"/>
                            <a:t>δ</a:t>
                          </a:r>
                          <a:r>
                            <a:rPr lang="en-US" sz="2400" b="1" dirty="0"/>
                            <a:t> (fixed)</a:t>
                          </a:r>
                        </a:p>
                      </a:txBody>
                      <a:tcPr/>
                    </a:tc>
                    <a:tc>
                      <a:txBody>
                        <a:bodyPr/>
                        <a:lstStyle/>
                        <a:p>
                          <a:pPr algn="ctr"/>
                          <a:r>
                            <a:rPr lang="en-US" sz="2400" dirty="0"/>
                            <a:t>0.1</a:t>
                          </a:r>
                        </a:p>
                      </a:txBody>
                      <a:tcPr/>
                    </a:tc>
                    <a:tc>
                      <a:txBody>
                        <a:bodyPr/>
                        <a:lstStyle/>
                        <a:p>
                          <a:pPr algn="ctr"/>
                          <a:r>
                            <a:rPr lang="en-US" sz="2400" dirty="0"/>
                            <a:t>0.1</a:t>
                          </a:r>
                        </a:p>
                      </a:txBody>
                      <a:tcPr/>
                    </a:tc>
                    <a:tc>
                      <a:txBody>
                        <a:bodyPr/>
                        <a:lstStyle/>
                        <a:p>
                          <a:pPr algn="ctr"/>
                          <a:r>
                            <a:rPr lang="en-US" sz="2400" dirty="0"/>
                            <a:t>0.1</a:t>
                          </a:r>
                        </a:p>
                      </a:txBody>
                      <a:tcPr/>
                    </a:tc>
                    <a:extLst>
                      <a:ext uri="{0D108BD9-81ED-4DB2-BD59-A6C34878D82A}">
                        <a16:rowId xmlns:a16="http://schemas.microsoft.com/office/drawing/2014/main" val="1884139305"/>
                      </a:ext>
                    </a:extLst>
                  </a:tr>
                  <a:tr h="370840">
                    <a:tc>
                      <a:txBody>
                        <a:bodyPr/>
                        <a:lstStyle/>
                        <a:p>
                          <a:pPr algn="ctr"/>
                          <a:r>
                            <a:rPr lang="en-US" sz="2400" b="1" dirty="0"/>
                            <a:t>N / </a:t>
                          </a:r>
                          <a14:m>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𝑵</m:t>
                                  </m:r>
                                </m:e>
                                <m:sub>
                                  <m:r>
                                    <a:rPr lang="en-US" sz="2400" b="1" i="1" smtClean="0">
                                      <a:latin typeface="Cambria Math" panose="02040503050406030204" pitchFamily="18" charset="0"/>
                                    </a:rPr>
                                    <m:t>𝒎𝒂𝒙</m:t>
                                  </m:r>
                                </m:sub>
                              </m:sSub>
                            </m:oMath>
                          </a14:m>
                          <a:endParaRPr lang="en-US" sz="2400" b="1" dirty="0"/>
                        </a:p>
                      </a:txBody>
                      <a:tcPr/>
                    </a:tc>
                    <a:tc>
                      <a:txBody>
                        <a:bodyPr/>
                        <a:lstStyle/>
                        <a:p>
                          <a:pPr algn="ctr"/>
                          <a:r>
                            <a:rPr lang="en-US" sz="2400" dirty="0"/>
                            <a:t>1%</a:t>
                          </a:r>
                        </a:p>
                      </a:txBody>
                      <a:tcPr/>
                    </a:tc>
                    <a:tc>
                      <a:txBody>
                        <a:bodyPr/>
                        <a:lstStyle/>
                        <a:p>
                          <a:pPr algn="ctr"/>
                          <a:r>
                            <a:rPr lang="en-US" sz="2400" dirty="0"/>
                            <a:t>1%</a:t>
                          </a:r>
                        </a:p>
                      </a:txBody>
                      <a:tcPr/>
                    </a:tc>
                    <a:tc>
                      <a:txBody>
                        <a:bodyPr/>
                        <a:lstStyle/>
                        <a:p>
                          <a:pPr algn="ctr"/>
                          <a:r>
                            <a:rPr lang="en-US" sz="2400" dirty="0"/>
                            <a:t>1%</a:t>
                          </a:r>
                        </a:p>
                      </a:txBody>
                      <a:tcPr/>
                    </a:tc>
                    <a:extLst>
                      <a:ext uri="{0D108BD9-81ED-4DB2-BD59-A6C34878D82A}">
                        <a16:rowId xmlns:a16="http://schemas.microsoft.com/office/drawing/2014/main" val="2060395546"/>
                      </a:ext>
                    </a:extLst>
                  </a:tr>
                  <a:tr h="370840">
                    <a:tc>
                      <a:txBody>
                        <a:bodyPr/>
                        <a:lstStyle/>
                        <a:p>
                          <a:pPr algn="ctr"/>
                          <a:r>
                            <a:rPr lang="el-GR" sz="2400" b="1" dirty="0"/>
                            <a:t>γ</a:t>
                          </a:r>
                          <a:endParaRPr lang="en-US" sz="2400" b="1" dirty="0"/>
                        </a:p>
                      </a:txBody>
                      <a:tcPr/>
                    </a:tc>
                    <a:tc>
                      <a:txBody>
                        <a:bodyPr/>
                        <a:lstStyle/>
                        <a:p>
                          <a:pPr algn="ctr"/>
                          <a:r>
                            <a:rPr lang="en-US" sz="2400" b="0" i="0" kern="1200" dirty="0">
                              <a:solidFill>
                                <a:schemeClr val="dk1"/>
                              </a:solidFill>
                              <a:effectLst/>
                              <a:latin typeface="+mn-lt"/>
                              <a:ea typeface="+mn-ea"/>
                              <a:cs typeface="+mn-cs"/>
                            </a:rPr>
                            <a:t>0.105</a:t>
                          </a:r>
                          <a:endParaRPr lang="en-US" sz="2400" dirty="0"/>
                        </a:p>
                      </a:txBody>
                      <a:tcPr/>
                    </a:tc>
                    <a:tc>
                      <a:txBody>
                        <a:bodyPr/>
                        <a:lstStyle/>
                        <a:p>
                          <a:pPr algn="ctr"/>
                          <a:r>
                            <a:rPr lang="en-US" sz="2400" b="0" i="0" kern="1200" dirty="0">
                              <a:solidFill>
                                <a:schemeClr val="dk1"/>
                              </a:solidFill>
                              <a:effectLst/>
                              <a:latin typeface="+mn-lt"/>
                              <a:ea typeface="+mn-ea"/>
                              <a:cs typeface="+mn-cs"/>
                            </a:rPr>
                            <a:t>0.104</a:t>
                          </a:r>
                          <a:endParaRPr lang="en-US" sz="2400" dirty="0"/>
                        </a:p>
                      </a:txBody>
                      <a:tcPr/>
                    </a:tc>
                    <a:tc>
                      <a:txBody>
                        <a:bodyPr/>
                        <a:lstStyle/>
                        <a:p>
                          <a:pPr algn="ctr"/>
                          <a:r>
                            <a:rPr lang="en-US" sz="2400" b="0" i="0" kern="1200" dirty="0">
                              <a:solidFill>
                                <a:schemeClr val="dk1"/>
                              </a:solidFill>
                              <a:effectLst/>
                              <a:latin typeface="+mn-lt"/>
                              <a:ea typeface="+mn-ea"/>
                              <a:cs typeface="+mn-cs"/>
                            </a:rPr>
                            <a:t>0.104</a:t>
                          </a:r>
                          <a:endParaRPr lang="en-US" sz="2400" dirty="0"/>
                        </a:p>
                      </a:txBody>
                      <a:tcPr/>
                    </a:tc>
                    <a:extLst>
                      <a:ext uri="{0D108BD9-81ED-4DB2-BD59-A6C34878D82A}">
                        <a16:rowId xmlns:a16="http://schemas.microsoft.com/office/drawing/2014/main" val="4284438900"/>
                      </a:ext>
                    </a:extLst>
                  </a:tr>
                  <a:tr h="370840">
                    <a:tc>
                      <a:txBody>
                        <a:bodyPr/>
                        <a:lstStyle/>
                        <a:p>
                          <a:pPr algn="ctr"/>
                          <a:r>
                            <a:rPr lang="en-US" sz="2400" b="1" dirty="0"/>
                            <a:t>E(0) / I(</a:t>
                          </a:r>
                          <a14:m>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𝒕</m:t>
                                  </m:r>
                                </m:e>
                                <m:sub>
                                  <m:r>
                                    <a:rPr lang="en-US" sz="2400" b="1" i="1" smtClean="0">
                                      <a:latin typeface="Cambria Math" panose="02040503050406030204" pitchFamily="18" charset="0"/>
                                    </a:rPr>
                                    <m:t>𝟎</m:t>
                                  </m:r>
                                </m:sub>
                              </m:sSub>
                            </m:oMath>
                          </a14:m>
                          <a:r>
                            <a:rPr lang="en-US" sz="2400" b="1" dirty="0"/>
                            <a:t>)</a:t>
                          </a:r>
                        </a:p>
                      </a:txBody>
                      <a:tcPr/>
                    </a:tc>
                    <a:tc>
                      <a:txBody>
                        <a:bodyPr/>
                        <a:lstStyle/>
                        <a:p>
                          <a:pPr algn="ctr"/>
                          <a:r>
                            <a:rPr lang="en-US" sz="2400" dirty="0"/>
                            <a:t>1</a:t>
                          </a:r>
                        </a:p>
                      </a:txBody>
                      <a:tcPr/>
                    </a:tc>
                    <a:tc>
                      <a:txBody>
                        <a:bodyPr/>
                        <a:lstStyle/>
                        <a:p>
                          <a:pPr algn="ctr"/>
                          <a:r>
                            <a:rPr lang="en-US" sz="2400" dirty="0"/>
                            <a:t>1</a:t>
                          </a:r>
                        </a:p>
                      </a:txBody>
                      <a:tcPr/>
                    </a:tc>
                    <a:tc>
                      <a:txBody>
                        <a:bodyPr/>
                        <a:lstStyle/>
                        <a:p>
                          <a:pPr algn="ctr"/>
                          <a:r>
                            <a:rPr lang="en-US" sz="2400" dirty="0"/>
                            <a:t>1</a:t>
                          </a:r>
                        </a:p>
                      </a:txBody>
                      <a:tcPr/>
                    </a:tc>
                    <a:extLst>
                      <a:ext uri="{0D108BD9-81ED-4DB2-BD59-A6C34878D82A}">
                        <a16:rowId xmlns:a16="http://schemas.microsoft.com/office/drawing/2014/main" val="3175817811"/>
                      </a:ext>
                    </a:extLst>
                  </a:tr>
                  <a:tr h="370840">
                    <a:tc>
                      <a:txBody>
                        <a:bodyPr/>
                        <a:lstStyle/>
                        <a:p>
                          <a:pPr algn="ctr"/>
                          <a:r>
                            <a:rPr lang="en-US" sz="2400" b="1" dirty="0"/>
                            <a:t>I(0) / I(</a:t>
                          </a:r>
                          <a14:m>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𝒕</m:t>
                                  </m:r>
                                </m:e>
                                <m:sub>
                                  <m:r>
                                    <a:rPr lang="en-US" sz="2400" b="1" i="1" smtClean="0">
                                      <a:latin typeface="Cambria Math" panose="02040503050406030204" pitchFamily="18" charset="0"/>
                                    </a:rPr>
                                    <m:t>𝟎</m:t>
                                  </m:r>
                                </m:sub>
                              </m:sSub>
                            </m:oMath>
                          </a14:m>
                          <a:r>
                            <a:rPr lang="en-US" sz="2400" b="1" dirty="0"/>
                            <a:t>)</a:t>
                          </a:r>
                        </a:p>
                      </a:txBody>
                      <a:tcPr/>
                    </a:tc>
                    <a:tc>
                      <a:txBody>
                        <a:bodyPr/>
                        <a:lstStyle/>
                        <a:p>
                          <a:pPr algn="ctr"/>
                          <a:r>
                            <a:rPr lang="en-US" sz="2400" dirty="0"/>
                            <a:t>16.1</a:t>
                          </a:r>
                        </a:p>
                      </a:txBody>
                      <a:tcPr/>
                    </a:tc>
                    <a:tc>
                      <a:txBody>
                        <a:bodyPr/>
                        <a:lstStyle/>
                        <a:p>
                          <a:pPr algn="ctr"/>
                          <a:r>
                            <a:rPr lang="en-US" sz="2400" dirty="0"/>
                            <a:t>16.1</a:t>
                          </a:r>
                        </a:p>
                      </a:txBody>
                      <a:tcPr/>
                    </a:tc>
                    <a:tc>
                      <a:txBody>
                        <a:bodyPr/>
                        <a:lstStyle/>
                        <a:p>
                          <a:pPr algn="ctr"/>
                          <a:r>
                            <a:rPr lang="en-US" sz="2400" dirty="0"/>
                            <a:t>20.1</a:t>
                          </a:r>
                        </a:p>
                      </a:txBody>
                      <a:tcPr/>
                    </a:tc>
                    <a:extLst>
                      <a:ext uri="{0D108BD9-81ED-4DB2-BD59-A6C34878D82A}">
                        <a16:rowId xmlns:a16="http://schemas.microsoft.com/office/drawing/2014/main" val="3687434070"/>
                      </a:ext>
                    </a:extLst>
                  </a:tr>
                  <a:tr h="370840">
                    <a:tc>
                      <a:txBody>
                        <a:bodyPr/>
                        <a:lstStyle/>
                        <a:p>
                          <a:pPr algn="ctr"/>
                          <a:r>
                            <a:rPr lang="en-US" sz="2400" b="1" dirty="0"/>
                            <a:t>J</a:t>
                          </a:r>
                        </a:p>
                      </a:txBody>
                      <a:tcPr/>
                    </a:tc>
                    <a:tc>
                      <a:txBody>
                        <a:bodyPr/>
                        <a:lstStyle/>
                        <a:p>
                          <a:pPr algn="ctr"/>
                          <a:r>
                            <a:rPr lang="en-US" sz="2400" b="0" i="0" kern="1200" dirty="0">
                              <a:solidFill>
                                <a:schemeClr val="dk1"/>
                              </a:solidFill>
                              <a:effectLst/>
                              <a:latin typeface="+mn-lt"/>
                              <a:ea typeface="+mn-ea"/>
                              <a:cs typeface="+mn-cs"/>
                            </a:rPr>
                            <a:t>16,398</a:t>
                          </a:r>
                          <a:endParaRPr lang="en-US" sz="2400" dirty="0"/>
                        </a:p>
                      </a:txBody>
                      <a:tcPr/>
                    </a:tc>
                    <a:tc>
                      <a:txBody>
                        <a:bodyPr/>
                        <a:lstStyle/>
                        <a:p>
                          <a:pPr algn="ctr"/>
                          <a:r>
                            <a:rPr lang="en-US" sz="2400" dirty="0"/>
                            <a:t>6,122,289</a:t>
                          </a:r>
                        </a:p>
                      </a:txBody>
                      <a:tcPr/>
                    </a:tc>
                    <a:tc>
                      <a:txBody>
                        <a:bodyPr/>
                        <a:lstStyle/>
                        <a:p>
                          <a:pPr algn="ctr"/>
                          <a:r>
                            <a:rPr lang="en-US" sz="2400" dirty="0"/>
                            <a:t>933</a:t>
                          </a:r>
                        </a:p>
                      </a:txBody>
                      <a:tcPr/>
                    </a:tc>
                    <a:extLst>
                      <a:ext uri="{0D108BD9-81ED-4DB2-BD59-A6C34878D82A}">
                        <a16:rowId xmlns:a16="http://schemas.microsoft.com/office/drawing/2014/main" val="2061305341"/>
                      </a:ext>
                    </a:extLst>
                  </a:tr>
                </a:tbl>
              </a:graphicData>
            </a:graphic>
          </p:graphicFrame>
        </mc:Choice>
        <mc:Fallback>
          <p:graphicFrame>
            <p:nvGraphicFramePr>
              <p:cNvPr id="7" name="Table 7">
                <a:extLst>
                  <a:ext uri="{FF2B5EF4-FFF2-40B4-BE49-F238E27FC236}">
                    <a16:creationId xmlns:a16="http://schemas.microsoft.com/office/drawing/2014/main" id="{C5EF6AA4-1273-124F-CAC1-97F76CF7AF4F}"/>
                  </a:ext>
                </a:extLst>
              </p:cNvPr>
              <p:cNvGraphicFramePr>
                <a:graphicFrameLocks noGrp="1"/>
              </p:cNvGraphicFramePr>
              <p:nvPr>
                <p:ph idx="1"/>
                <p:extLst>
                  <p:ext uri="{D42A27DB-BD31-4B8C-83A1-F6EECF244321}">
                    <p14:modId xmlns:p14="http://schemas.microsoft.com/office/powerpoint/2010/main" val="2583653473"/>
                  </p:ext>
                </p:extLst>
              </p:nvPr>
            </p:nvGraphicFramePr>
            <p:xfrm>
              <a:off x="838200" y="1874520"/>
              <a:ext cx="10515596" cy="4572000"/>
            </p:xfrm>
            <a:graphic>
              <a:graphicData uri="http://schemas.openxmlformats.org/drawingml/2006/table">
                <a:tbl>
                  <a:tblPr firstRow="1" bandRow="1">
                    <a:tableStyleId>{22838BEF-8BB2-4498-84A7-C5851F593DF1}</a:tableStyleId>
                  </a:tblPr>
                  <a:tblGrid>
                    <a:gridCol w="2628899">
                      <a:extLst>
                        <a:ext uri="{9D8B030D-6E8A-4147-A177-3AD203B41FA5}">
                          <a16:colId xmlns:a16="http://schemas.microsoft.com/office/drawing/2014/main" val="1581357855"/>
                        </a:ext>
                      </a:extLst>
                    </a:gridCol>
                    <a:gridCol w="2628899">
                      <a:extLst>
                        <a:ext uri="{9D8B030D-6E8A-4147-A177-3AD203B41FA5}">
                          <a16:colId xmlns:a16="http://schemas.microsoft.com/office/drawing/2014/main" val="178429253"/>
                        </a:ext>
                      </a:extLst>
                    </a:gridCol>
                    <a:gridCol w="2628899">
                      <a:extLst>
                        <a:ext uri="{9D8B030D-6E8A-4147-A177-3AD203B41FA5}">
                          <a16:colId xmlns:a16="http://schemas.microsoft.com/office/drawing/2014/main" val="3150012581"/>
                        </a:ext>
                      </a:extLst>
                    </a:gridCol>
                    <a:gridCol w="2628899">
                      <a:extLst>
                        <a:ext uri="{9D8B030D-6E8A-4147-A177-3AD203B41FA5}">
                          <a16:colId xmlns:a16="http://schemas.microsoft.com/office/drawing/2014/main" val="2978042390"/>
                        </a:ext>
                      </a:extLst>
                    </a:gridCol>
                  </a:tblGrid>
                  <a:tr h="457200">
                    <a:tc>
                      <a:txBody>
                        <a:bodyPr/>
                        <a:lstStyle/>
                        <a:p>
                          <a:pPr algn="ctr"/>
                          <a:endParaRPr lang="en-US" sz="2400" dirty="0"/>
                        </a:p>
                      </a:txBody>
                      <a:tcPr/>
                    </a:tc>
                    <a:tc>
                      <a:txBody>
                        <a:bodyPr/>
                        <a:lstStyle/>
                        <a:p>
                          <a:pPr algn="ctr"/>
                          <a:r>
                            <a:rPr lang="en-US" sz="2400" dirty="0"/>
                            <a:t>P = 1</a:t>
                          </a:r>
                        </a:p>
                      </a:txBody>
                      <a:tcPr/>
                    </a:tc>
                    <a:tc>
                      <a:txBody>
                        <a:bodyPr/>
                        <a:lstStyle/>
                        <a:p>
                          <a:pPr algn="ctr"/>
                          <a:r>
                            <a:rPr lang="en-US" sz="2400" dirty="0"/>
                            <a:t>P = 2</a:t>
                          </a:r>
                        </a:p>
                      </a:txBody>
                      <a:tcPr/>
                    </a:tc>
                    <a:tc>
                      <a:txBody>
                        <a:bodyPr/>
                        <a:lstStyle/>
                        <a:p>
                          <a:pPr algn="ctr"/>
                          <a:r>
                            <a:rPr lang="en-US" sz="2400" dirty="0"/>
                            <a:t>P = ∞</a:t>
                          </a:r>
                        </a:p>
                      </a:txBody>
                      <a:tcPr/>
                    </a:tc>
                    <a:extLst>
                      <a:ext uri="{0D108BD9-81ED-4DB2-BD59-A6C34878D82A}">
                        <a16:rowId xmlns:a16="http://schemas.microsoft.com/office/drawing/2014/main" val="1230869410"/>
                      </a:ext>
                    </a:extLst>
                  </a:tr>
                  <a:tr h="457200">
                    <a:tc>
                      <a:txBody>
                        <a:bodyPr/>
                        <a:lstStyle/>
                        <a:p>
                          <a:pPr algn="ctr"/>
                          <a:r>
                            <a:rPr lang="el-GR" sz="2400" b="1" dirty="0"/>
                            <a:t>α</a:t>
                          </a:r>
                          <a:endParaRPr lang="en-US" sz="2400" b="1" dirty="0"/>
                        </a:p>
                      </a:txBody>
                      <a:tcPr/>
                    </a:tc>
                    <a:tc>
                      <a:txBody>
                        <a:bodyPr/>
                        <a:lstStyle/>
                        <a:p>
                          <a:pPr algn="ctr"/>
                          <a:r>
                            <a:rPr lang="en-US" sz="2400" b="0" i="0" kern="1200" dirty="0">
                              <a:solidFill>
                                <a:schemeClr val="dk1"/>
                              </a:solidFill>
                              <a:effectLst/>
                              <a:latin typeface="+mn-lt"/>
                              <a:ea typeface="+mn-ea"/>
                              <a:cs typeface="+mn-cs"/>
                            </a:rPr>
                            <a:t>0.045</a:t>
                          </a:r>
                          <a:endParaRPr lang="en-US" sz="2400" dirty="0"/>
                        </a:p>
                      </a:txBody>
                      <a:tcPr/>
                    </a:tc>
                    <a:tc>
                      <a:txBody>
                        <a:bodyPr/>
                        <a:lstStyle/>
                        <a:p>
                          <a:pPr algn="ctr"/>
                          <a:r>
                            <a:rPr lang="en-US" sz="2400" dirty="0"/>
                            <a:t>0.045</a:t>
                          </a:r>
                        </a:p>
                      </a:txBody>
                      <a:tcPr/>
                    </a:tc>
                    <a:tc>
                      <a:txBody>
                        <a:bodyPr/>
                        <a:lstStyle/>
                        <a:p>
                          <a:pPr algn="ctr"/>
                          <a:r>
                            <a:rPr lang="en-US" sz="2400" b="0" i="0" kern="1200" dirty="0">
                              <a:solidFill>
                                <a:schemeClr val="dk1"/>
                              </a:solidFill>
                              <a:effectLst/>
                              <a:latin typeface="+mn-lt"/>
                              <a:ea typeface="+mn-ea"/>
                              <a:cs typeface="+mn-cs"/>
                            </a:rPr>
                            <a:t>0.045</a:t>
                          </a:r>
                          <a:endParaRPr lang="en-US" sz="2400" dirty="0"/>
                        </a:p>
                      </a:txBody>
                      <a:tcPr/>
                    </a:tc>
                    <a:extLst>
                      <a:ext uri="{0D108BD9-81ED-4DB2-BD59-A6C34878D82A}">
                        <a16:rowId xmlns:a16="http://schemas.microsoft.com/office/drawing/2014/main" val="2970010057"/>
                      </a:ext>
                    </a:extLst>
                  </a:tr>
                  <a:tr h="457200">
                    <a:tc>
                      <a:txBody>
                        <a:bodyPr/>
                        <a:lstStyle/>
                        <a:p>
                          <a:pPr algn="ctr"/>
                          <a:r>
                            <a:rPr lang="el-GR" sz="2400" b="1" dirty="0"/>
                            <a:t>β</a:t>
                          </a:r>
                          <a:endParaRPr lang="en-US" sz="2400" b="1" dirty="0"/>
                        </a:p>
                      </a:txBody>
                      <a:tcPr/>
                    </a:tc>
                    <a:tc>
                      <a:txBody>
                        <a:bodyPr/>
                        <a:lstStyle/>
                        <a:p>
                          <a:pPr algn="ctr"/>
                          <a:r>
                            <a:rPr lang="en-US" sz="2400" b="0" i="0" kern="1200" dirty="0">
                              <a:solidFill>
                                <a:schemeClr val="dk1"/>
                              </a:solidFill>
                              <a:effectLst/>
                              <a:latin typeface="+mn-lt"/>
                              <a:ea typeface="+mn-ea"/>
                              <a:cs typeface="+mn-cs"/>
                            </a:rPr>
                            <a:t>1.28</a:t>
                          </a:r>
                          <a:endParaRPr lang="en-US" sz="2400" dirty="0"/>
                        </a:p>
                      </a:txBody>
                      <a:tcPr/>
                    </a:tc>
                    <a:tc>
                      <a:txBody>
                        <a:bodyPr/>
                        <a:lstStyle/>
                        <a:p>
                          <a:pPr algn="ctr"/>
                          <a:r>
                            <a:rPr lang="en-US" sz="2400" b="0" i="0" kern="1200" dirty="0">
                              <a:solidFill>
                                <a:schemeClr val="dk1"/>
                              </a:solidFill>
                              <a:effectLst/>
                              <a:latin typeface="+mn-lt"/>
                              <a:ea typeface="+mn-ea"/>
                              <a:cs typeface="+mn-cs"/>
                            </a:rPr>
                            <a:t>1.27</a:t>
                          </a:r>
                          <a:endParaRPr lang="en-US" sz="2400" dirty="0"/>
                        </a:p>
                      </a:txBody>
                      <a:tcPr/>
                    </a:tc>
                    <a:tc>
                      <a:txBody>
                        <a:bodyPr/>
                        <a:lstStyle/>
                        <a:p>
                          <a:pPr algn="ctr"/>
                          <a:r>
                            <a:rPr lang="en-US" sz="2400" b="0" i="0" kern="1200" dirty="0">
                              <a:solidFill>
                                <a:schemeClr val="dk1"/>
                              </a:solidFill>
                              <a:effectLst/>
                              <a:latin typeface="+mn-lt"/>
                              <a:ea typeface="+mn-ea"/>
                              <a:cs typeface="+mn-cs"/>
                            </a:rPr>
                            <a:t>1.17</a:t>
                          </a:r>
                          <a:endParaRPr lang="en-US" sz="2400" dirty="0"/>
                        </a:p>
                      </a:txBody>
                      <a:tcPr/>
                    </a:tc>
                    <a:extLst>
                      <a:ext uri="{0D108BD9-81ED-4DB2-BD59-A6C34878D82A}">
                        <a16:rowId xmlns:a16="http://schemas.microsoft.com/office/drawing/2014/main" val="2568903513"/>
                      </a:ext>
                    </a:extLst>
                  </a:tr>
                  <a:tr h="457200">
                    <a:tc>
                      <a:txBody>
                        <a:bodyPr/>
                        <a:lstStyle/>
                        <a:p>
                          <a:endParaRPr lang="en-US"/>
                        </a:p>
                      </a:txBody>
                      <a:tcPr>
                        <a:blipFill>
                          <a:blip r:embed="rId2"/>
                          <a:stretch>
                            <a:fillRect l="-231" t="-309333" r="-300000" b="-630667"/>
                          </a:stretch>
                        </a:blipFill>
                      </a:tcPr>
                    </a:tc>
                    <a:tc>
                      <a:txBody>
                        <a:bodyPr/>
                        <a:lstStyle/>
                        <a:p>
                          <a:pPr algn="ctr"/>
                          <a:r>
                            <a:rPr lang="en-US" sz="2400" dirty="0"/>
                            <a:t>28.5</a:t>
                          </a:r>
                        </a:p>
                      </a:txBody>
                      <a:tcPr/>
                    </a:tc>
                    <a:tc>
                      <a:txBody>
                        <a:bodyPr/>
                        <a:lstStyle/>
                        <a:p>
                          <a:pPr algn="ctr"/>
                          <a:r>
                            <a:rPr lang="en-US" sz="2400" dirty="0"/>
                            <a:t>28.2</a:t>
                          </a:r>
                        </a:p>
                      </a:txBody>
                      <a:tcPr/>
                    </a:tc>
                    <a:tc>
                      <a:txBody>
                        <a:bodyPr/>
                        <a:lstStyle/>
                        <a:p>
                          <a:pPr algn="ctr"/>
                          <a:r>
                            <a:rPr lang="en-US" sz="2400" dirty="0"/>
                            <a:t>26.0</a:t>
                          </a:r>
                        </a:p>
                      </a:txBody>
                      <a:tcPr/>
                    </a:tc>
                    <a:extLst>
                      <a:ext uri="{0D108BD9-81ED-4DB2-BD59-A6C34878D82A}">
                        <a16:rowId xmlns:a16="http://schemas.microsoft.com/office/drawing/2014/main" val="3502340492"/>
                      </a:ext>
                    </a:extLst>
                  </a:tr>
                  <a:tr h="457200">
                    <a:tc>
                      <a:txBody>
                        <a:bodyPr/>
                        <a:lstStyle/>
                        <a:p>
                          <a:pPr algn="ctr"/>
                          <a:r>
                            <a:rPr lang="el-GR" sz="2400" b="1" dirty="0"/>
                            <a:t>δ</a:t>
                          </a:r>
                          <a:r>
                            <a:rPr lang="en-US" sz="2400" b="1" dirty="0"/>
                            <a:t> (fixed)</a:t>
                          </a:r>
                        </a:p>
                      </a:txBody>
                      <a:tcPr/>
                    </a:tc>
                    <a:tc>
                      <a:txBody>
                        <a:bodyPr/>
                        <a:lstStyle/>
                        <a:p>
                          <a:pPr algn="ctr"/>
                          <a:r>
                            <a:rPr lang="en-US" sz="2400" dirty="0"/>
                            <a:t>0.1</a:t>
                          </a:r>
                        </a:p>
                      </a:txBody>
                      <a:tcPr/>
                    </a:tc>
                    <a:tc>
                      <a:txBody>
                        <a:bodyPr/>
                        <a:lstStyle/>
                        <a:p>
                          <a:pPr algn="ctr"/>
                          <a:r>
                            <a:rPr lang="en-US" sz="2400" dirty="0"/>
                            <a:t>0.1</a:t>
                          </a:r>
                        </a:p>
                      </a:txBody>
                      <a:tcPr/>
                    </a:tc>
                    <a:tc>
                      <a:txBody>
                        <a:bodyPr/>
                        <a:lstStyle/>
                        <a:p>
                          <a:pPr algn="ctr"/>
                          <a:r>
                            <a:rPr lang="en-US" sz="2400" dirty="0"/>
                            <a:t>0.1</a:t>
                          </a:r>
                        </a:p>
                      </a:txBody>
                      <a:tcPr/>
                    </a:tc>
                    <a:extLst>
                      <a:ext uri="{0D108BD9-81ED-4DB2-BD59-A6C34878D82A}">
                        <a16:rowId xmlns:a16="http://schemas.microsoft.com/office/drawing/2014/main" val="1884139305"/>
                      </a:ext>
                    </a:extLst>
                  </a:tr>
                  <a:tr h="457200">
                    <a:tc>
                      <a:txBody>
                        <a:bodyPr/>
                        <a:lstStyle/>
                        <a:p>
                          <a:endParaRPr lang="en-US"/>
                        </a:p>
                      </a:txBody>
                      <a:tcPr>
                        <a:blipFill>
                          <a:blip r:embed="rId2"/>
                          <a:stretch>
                            <a:fillRect l="-231" t="-510667" r="-300000" b="-429333"/>
                          </a:stretch>
                        </a:blipFill>
                      </a:tcPr>
                    </a:tc>
                    <a:tc>
                      <a:txBody>
                        <a:bodyPr/>
                        <a:lstStyle/>
                        <a:p>
                          <a:pPr algn="ctr"/>
                          <a:r>
                            <a:rPr lang="en-US" sz="2400" dirty="0"/>
                            <a:t>1%</a:t>
                          </a:r>
                        </a:p>
                      </a:txBody>
                      <a:tcPr/>
                    </a:tc>
                    <a:tc>
                      <a:txBody>
                        <a:bodyPr/>
                        <a:lstStyle/>
                        <a:p>
                          <a:pPr algn="ctr"/>
                          <a:r>
                            <a:rPr lang="en-US" sz="2400" dirty="0"/>
                            <a:t>1%</a:t>
                          </a:r>
                        </a:p>
                      </a:txBody>
                      <a:tcPr/>
                    </a:tc>
                    <a:tc>
                      <a:txBody>
                        <a:bodyPr/>
                        <a:lstStyle/>
                        <a:p>
                          <a:pPr algn="ctr"/>
                          <a:r>
                            <a:rPr lang="en-US" sz="2400" dirty="0"/>
                            <a:t>1%</a:t>
                          </a:r>
                        </a:p>
                      </a:txBody>
                      <a:tcPr/>
                    </a:tc>
                    <a:extLst>
                      <a:ext uri="{0D108BD9-81ED-4DB2-BD59-A6C34878D82A}">
                        <a16:rowId xmlns:a16="http://schemas.microsoft.com/office/drawing/2014/main" val="2060395546"/>
                      </a:ext>
                    </a:extLst>
                  </a:tr>
                  <a:tr h="457200">
                    <a:tc>
                      <a:txBody>
                        <a:bodyPr/>
                        <a:lstStyle/>
                        <a:p>
                          <a:pPr algn="ctr"/>
                          <a:r>
                            <a:rPr lang="el-GR" sz="2400" b="1" dirty="0"/>
                            <a:t>γ</a:t>
                          </a:r>
                          <a:endParaRPr lang="en-US" sz="2400" b="1" dirty="0"/>
                        </a:p>
                      </a:txBody>
                      <a:tcPr/>
                    </a:tc>
                    <a:tc>
                      <a:txBody>
                        <a:bodyPr/>
                        <a:lstStyle/>
                        <a:p>
                          <a:pPr algn="ctr"/>
                          <a:r>
                            <a:rPr lang="en-US" sz="2400" b="0" i="0" kern="1200" dirty="0">
                              <a:solidFill>
                                <a:schemeClr val="dk1"/>
                              </a:solidFill>
                              <a:effectLst/>
                              <a:latin typeface="+mn-lt"/>
                              <a:ea typeface="+mn-ea"/>
                              <a:cs typeface="+mn-cs"/>
                            </a:rPr>
                            <a:t>0.105</a:t>
                          </a:r>
                          <a:endParaRPr lang="en-US" sz="2400" dirty="0"/>
                        </a:p>
                      </a:txBody>
                      <a:tcPr/>
                    </a:tc>
                    <a:tc>
                      <a:txBody>
                        <a:bodyPr/>
                        <a:lstStyle/>
                        <a:p>
                          <a:pPr algn="ctr"/>
                          <a:r>
                            <a:rPr lang="en-US" sz="2400" b="0" i="0" kern="1200" dirty="0">
                              <a:solidFill>
                                <a:schemeClr val="dk1"/>
                              </a:solidFill>
                              <a:effectLst/>
                              <a:latin typeface="+mn-lt"/>
                              <a:ea typeface="+mn-ea"/>
                              <a:cs typeface="+mn-cs"/>
                            </a:rPr>
                            <a:t>0.104</a:t>
                          </a:r>
                          <a:endParaRPr lang="en-US" sz="2400" dirty="0"/>
                        </a:p>
                      </a:txBody>
                      <a:tcPr/>
                    </a:tc>
                    <a:tc>
                      <a:txBody>
                        <a:bodyPr/>
                        <a:lstStyle/>
                        <a:p>
                          <a:pPr algn="ctr"/>
                          <a:r>
                            <a:rPr lang="en-US" sz="2400" b="0" i="0" kern="1200" dirty="0">
                              <a:solidFill>
                                <a:schemeClr val="dk1"/>
                              </a:solidFill>
                              <a:effectLst/>
                              <a:latin typeface="+mn-lt"/>
                              <a:ea typeface="+mn-ea"/>
                              <a:cs typeface="+mn-cs"/>
                            </a:rPr>
                            <a:t>0.104</a:t>
                          </a:r>
                          <a:endParaRPr lang="en-US" sz="2400" dirty="0"/>
                        </a:p>
                      </a:txBody>
                      <a:tcPr/>
                    </a:tc>
                    <a:extLst>
                      <a:ext uri="{0D108BD9-81ED-4DB2-BD59-A6C34878D82A}">
                        <a16:rowId xmlns:a16="http://schemas.microsoft.com/office/drawing/2014/main" val="4284438900"/>
                      </a:ext>
                    </a:extLst>
                  </a:tr>
                  <a:tr h="457200">
                    <a:tc>
                      <a:txBody>
                        <a:bodyPr/>
                        <a:lstStyle/>
                        <a:p>
                          <a:endParaRPr lang="en-US"/>
                        </a:p>
                      </a:txBody>
                      <a:tcPr>
                        <a:blipFill>
                          <a:blip r:embed="rId2"/>
                          <a:stretch>
                            <a:fillRect l="-231" t="-710667" r="-300000" b="-229333"/>
                          </a:stretch>
                        </a:blipFill>
                      </a:tcPr>
                    </a:tc>
                    <a:tc>
                      <a:txBody>
                        <a:bodyPr/>
                        <a:lstStyle/>
                        <a:p>
                          <a:pPr algn="ctr"/>
                          <a:r>
                            <a:rPr lang="en-US" sz="2400" dirty="0"/>
                            <a:t>1</a:t>
                          </a:r>
                        </a:p>
                      </a:txBody>
                      <a:tcPr/>
                    </a:tc>
                    <a:tc>
                      <a:txBody>
                        <a:bodyPr/>
                        <a:lstStyle/>
                        <a:p>
                          <a:pPr algn="ctr"/>
                          <a:r>
                            <a:rPr lang="en-US" sz="2400" dirty="0"/>
                            <a:t>1</a:t>
                          </a:r>
                        </a:p>
                      </a:txBody>
                      <a:tcPr/>
                    </a:tc>
                    <a:tc>
                      <a:txBody>
                        <a:bodyPr/>
                        <a:lstStyle/>
                        <a:p>
                          <a:pPr algn="ctr"/>
                          <a:r>
                            <a:rPr lang="en-US" sz="2400" dirty="0"/>
                            <a:t>1</a:t>
                          </a:r>
                        </a:p>
                      </a:txBody>
                      <a:tcPr/>
                    </a:tc>
                    <a:extLst>
                      <a:ext uri="{0D108BD9-81ED-4DB2-BD59-A6C34878D82A}">
                        <a16:rowId xmlns:a16="http://schemas.microsoft.com/office/drawing/2014/main" val="3175817811"/>
                      </a:ext>
                    </a:extLst>
                  </a:tr>
                  <a:tr h="457200">
                    <a:tc>
                      <a:txBody>
                        <a:bodyPr/>
                        <a:lstStyle/>
                        <a:p>
                          <a:endParaRPr lang="en-US"/>
                        </a:p>
                      </a:txBody>
                      <a:tcPr>
                        <a:blipFill>
                          <a:blip r:embed="rId2"/>
                          <a:stretch>
                            <a:fillRect l="-231" t="-810667" r="-300000" b="-129333"/>
                          </a:stretch>
                        </a:blipFill>
                      </a:tcPr>
                    </a:tc>
                    <a:tc>
                      <a:txBody>
                        <a:bodyPr/>
                        <a:lstStyle/>
                        <a:p>
                          <a:pPr algn="ctr"/>
                          <a:r>
                            <a:rPr lang="en-US" sz="2400" dirty="0"/>
                            <a:t>16.1</a:t>
                          </a:r>
                        </a:p>
                      </a:txBody>
                      <a:tcPr/>
                    </a:tc>
                    <a:tc>
                      <a:txBody>
                        <a:bodyPr/>
                        <a:lstStyle/>
                        <a:p>
                          <a:pPr algn="ctr"/>
                          <a:r>
                            <a:rPr lang="en-US" sz="2400" dirty="0"/>
                            <a:t>16.1</a:t>
                          </a:r>
                        </a:p>
                      </a:txBody>
                      <a:tcPr/>
                    </a:tc>
                    <a:tc>
                      <a:txBody>
                        <a:bodyPr/>
                        <a:lstStyle/>
                        <a:p>
                          <a:pPr algn="ctr"/>
                          <a:r>
                            <a:rPr lang="en-US" sz="2400" dirty="0"/>
                            <a:t>20.1</a:t>
                          </a:r>
                        </a:p>
                      </a:txBody>
                      <a:tcPr/>
                    </a:tc>
                    <a:extLst>
                      <a:ext uri="{0D108BD9-81ED-4DB2-BD59-A6C34878D82A}">
                        <a16:rowId xmlns:a16="http://schemas.microsoft.com/office/drawing/2014/main" val="3687434070"/>
                      </a:ext>
                    </a:extLst>
                  </a:tr>
                  <a:tr h="457200">
                    <a:tc>
                      <a:txBody>
                        <a:bodyPr/>
                        <a:lstStyle/>
                        <a:p>
                          <a:pPr algn="ctr"/>
                          <a:r>
                            <a:rPr lang="en-US" sz="2400" b="1" dirty="0"/>
                            <a:t>J</a:t>
                          </a:r>
                        </a:p>
                      </a:txBody>
                      <a:tcPr/>
                    </a:tc>
                    <a:tc>
                      <a:txBody>
                        <a:bodyPr/>
                        <a:lstStyle/>
                        <a:p>
                          <a:pPr algn="ctr"/>
                          <a:r>
                            <a:rPr lang="en-US" sz="2400" b="0" i="0" kern="1200" dirty="0">
                              <a:solidFill>
                                <a:schemeClr val="dk1"/>
                              </a:solidFill>
                              <a:effectLst/>
                              <a:latin typeface="+mn-lt"/>
                              <a:ea typeface="+mn-ea"/>
                              <a:cs typeface="+mn-cs"/>
                            </a:rPr>
                            <a:t>16,398</a:t>
                          </a:r>
                          <a:endParaRPr lang="en-US" sz="2400" dirty="0"/>
                        </a:p>
                      </a:txBody>
                      <a:tcPr/>
                    </a:tc>
                    <a:tc>
                      <a:txBody>
                        <a:bodyPr/>
                        <a:lstStyle/>
                        <a:p>
                          <a:pPr algn="ctr"/>
                          <a:r>
                            <a:rPr lang="en-US" sz="2400" dirty="0"/>
                            <a:t>6,122,289</a:t>
                          </a:r>
                        </a:p>
                      </a:txBody>
                      <a:tcPr/>
                    </a:tc>
                    <a:tc>
                      <a:txBody>
                        <a:bodyPr/>
                        <a:lstStyle/>
                        <a:p>
                          <a:pPr algn="ctr"/>
                          <a:r>
                            <a:rPr lang="en-US" sz="2400" dirty="0"/>
                            <a:t>933</a:t>
                          </a:r>
                        </a:p>
                      </a:txBody>
                      <a:tcPr/>
                    </a:tc>
                    <a:extLst>
                      <a:ext uri="{0D108BD9-81ED-4DB2-BD59-A6C34878D82A}">
                        <a16:rowId xmlns:a16="http://schemas.microsoft.com/office/drawing/2014/main" val="2061305341"/>
                      </a:ext>
                    </a:extLst>
                  </a:tr>
                </a:tbl>
              </a:graphicData>
            </a:graphic>
          </p:graphicFrame>
        </mc:Fallback>
      </mc:AlternateContent>
    </p:spTree>
    <p:extLst>
      <p:ext uri="{BB962C8B-B14F-4D97-AF65-F5344CB8AC3E}">
        <p14:creationId xmlns:p14="http://schemas.microsoft.com/office/powerpoint/2010/main" val="15832460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318806-A044-E1C2-7A7C-B0F3AA91E17D}"/>
              </a:ext>
            </a:extLst>
          </p:cNvPr>
          <p:cNvSpPr>
            <a:spLocks noGrp="1"/>
          </p:cNvSpPr>
          <p:nvPr>
            <p:ph type="title"/>
          </p:nvPr>
        </p:nvSpPr>
        <p:spPr/>
        <p:txBody>
          <a:bodyPr/>
          <a:lstStyle/>
          <a:p>
            <a:r>
              <a:rPr lang="en-US" dirty="0"/>
              <a:t>Interpretation of Parameters SEIR Predictions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2BAD0D0-2DD8-5587-808A-A42F510D899D}"/>
                  </a:ext>
                </a:extLst>
              </p:cNvPr>
              <p:cNvSpPr>
                <a:spLocks noGrp="1"/>
              </p:cNvSpPr>
              <p:nvPr>
                <p:ph idx="1"/>
              </p:nvPr>
            </p:nvSpPr>
            <p:spPr>
              <a:xfrm>
                <a:off x="838200" y="1825625"/>
                <a:ext cx="10906760" cy="4351338"/>
              </a:xfrm>
            </p:spPr>
            <p:txBody>
              <a:bodyPr>
                <a:normAutofit/>
              </a:bodyPr>
              <a:lstStyle/>
              <a:p>
                <a:r>
                  <a:rPr lang="en-US" dirty="0"/>
                  <a:t>Average Infectious Period (1/</a:t>
                </a:r>
                <a:r>
                  <a:rPr lang="el-GR" dirty="0"/>
                  <a:t>α</a:t>
                </a:r>
                <a:r>
                  <a:rPr lang="en-US" dirty="0"/>
                  <a:t>):    22.2 days </a:t>
                </a:r>
              </a:p>
              <a:p>
                <a:endParaRPr lang="en-US" dirty="0"/>
              </a:p>
              <a:p>
                <a:r>
                  <a:rPr lang="en-US" dirty="0"/>
                  <a:t>Average number of close contacts per infected individual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0</m:t>
                        </m:r>
                      </m:sub>
                    </m:sSub>
                    <m:r>
                      <a:rPr lang="en-US" b="0" i="1" smtClean="0">
                        <a:latin typeface="Cambria Math" panose="02040503050406030204" pitchFamily="18" charset="0"/>
                      </a:rPr>
                      <m:t>)</m:t>
                    </m:r>
                  </m:oMath>
                </a14:m>
                <a:r>
                  <a:rPr lang="en-US" dirty="0"/>
                  <a:t>:   26 to 28.5</a:t>
                </a:r>
              </a:p>
              <a:p>
                <a:endParaRPr lang="en-US" dirty="0"/>
              </a:p>
              <a:p>
                <a:r>
                  <a:rPr lang="en-US" dirty="0"/>
                  <a:t>Average Incubation Period (1/</a:t>
                </a:r>
                <a:r>
                  <a:rPr lang="el-GR" dirty="0"/>
                  <a:t>δ</a:t>
                </a:r>
                <a:r>
                  <a:rPr lang="en-US" dirty="0"/>
                  <a:t>) :     10 days   (we chose this value)</a:t>
                </a:r>
              </a:p>
              <a:p>
                <a:endParaRPr lang="en-US" dirty="0"/>
              </a:p>
              <a:p>
                <a:r>
                  <a:rPr lang="en-US" dirty="0"/>
                  <a:t>Death rate (</a:t>
                </a:r>
                <a:r>
                  <a:rPr lang="el-GR" dirty="0"/>
                  <a:t>γ</a:t>
                </a:r>
                <a:r>
                  <a:rPr lang="en-US" dirty="0"/>
                  <a:t>):       </a:t>
                </a:r>
                <a:r>
                  <a:rPr lang="en-US" sz="2800" b="0" i="0" kern="1200" dirty="0">
                    <a:solidFill>
                      <a:schemeClr val="dk1"/>
                    </a:solidFill>
                    <a:effectLst/>
                    <a:latin typeface="+mn-lt"/>
                    <a:ea typeface="+mn-ea"/>
                    <a:cs typeface="+mn-cs"/>
                  </a:rPr>
                  <a:t>10.4% to 10.5%</a:t>
                </a:r>
                <a:endParaRPr lang="en-US" sz="2800" dirty="0"/>
              </a:p>
              <a:p>
                <a:endParaRPr lang="en-US" dirty="0"/>
              </a:p>
            </p:txBody>
          </p:sp>
        </mc:Choice>
        <mc:Fallback xmlns="">
          <p:sp>
            <p:nvSpPr>
              <p:cNvPr id="3" name="Content Placeholder 2">
                <a:extLst>
                  <a:ext uri="{FF2B5EF4-FFF2-40B4-BE49-F238E27FC236}">
                    <a16:creationId xmlns:a16="http://schemas.microsoft.com/office/drawing/2014/main" id="{72BAD0D0-2DD8-5587-808A-A42F510D899D}"/>
                  </a:ext>
                </a:extLst>
              </p:cNvPr>
              <p:cNvSpPr>
                <a:spLocks noGrp="1" noRot="1" noChangeAspect="1" noMove="1" noResize="1" noEditPoints="1" noAdjustHandles="1" noChangeArrowheads="1" noChangeShapeType="1" noTextEdit="1"/>
              </p:cNvSpPr>
              <p:nvPr>
                <p:ph idx="1"/>
              </p:nvPr>
            </p:nvSpPr>
            <p:spPr>
              <a:xfrm>
                <a:off x="838200" y="1825625"/>
                <a:ext cx="10906760" cy="4351338"/>
              </a:xfrm>
              <a:blipFill>
                <a:blip r:embed="rId2"/>
                <a:stretch>
                  <a:fillRect l="-1006" t="-2241"/>
                </a:stretch>
              </a:blipFill>
            </p:spPr>
            <p:txBody>
              <a:bodyPr/>
              <a:lstStyle/>
              <a:p>
                <a:r>
                  <a:rPr lang="en-US">
                    <a:noFill/>
                  </a:rPr>
                  <a:t> </a:t>
                </a:r>
              </a:p>
            </p:txBody>
          </p:sp>
        </mc:Fallback>
      </mc:AlternateContent>
    </p:spTree>
    <p:extLst>
      <p:ext uri="{BB962C8B-B14F-4D97-AF65-F5344CB8AC3E}">
        <p14:creationId xmlns:p14="http://schemas.microsoft.com/office/powerpoint/2010/main" val="22624878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CACB6F-8482-C1AA-80E9-5E5E75DE04F6}"/>
              </a:ext>
            </a:extLst>
          </p:cNvPr>
          <p:cNvSpPr>
            <a:spLocks noGrp="1"/>
          </p:cNvSpPr>
          <p:nvPr>
            <p:ph type="title"/>
          </p:nvPr>
        </p:nvSpPr>
        <p:spPr/>
        <p:txBody>
          <a:bodyPr/>
          <a:lstStyle/>
          <a:p>
            <a:r>
              <a:rPr lang="en-US" dirty="0"/>
              <a:t>Challenges With Implementation</a:t>
            </a:r>
          </a:p>
        </p:txBody>
      </p:sp>
      <p:sp>
        <p:nvSpPr>
          <p:cNvPr id="3" name="Content Placeholder 2">
            <a:extLst>
              <a:ext uri="{FF2B5EF4-FFF2-40B4-BE49-F238E27FC236}">
                <a16:creationId xmlns:a16="http://schemas.microsoft.com/office/drawing/2014/main" id="{8E8A200E-B04C-F07A-099D-34A541BC6233}"/>
              </a:ext>
            </a:extLst>
          </p:cNvPr>
          <p:cNvSpPr>
            <a:spLocks noGrp="1"/>
          </p:cNvSpPr>
          <p:nvPr>
            <p:ph idx="1"/>
          </p:nvPr>
        </p:nvSpPr>
        <p:spPr/>
        <p:txBody>
          <a:bodyPr/>
          <a:lstStyle/>
          <a:p>
            <a:r>
              <a:rPr lang="en-US" dirty="0"/>
              <a:t>Initially were not dividing by the total population when computing the Euler method solution to the differential equation</a:t>
            </a:r>
          </a:p>
          <a:p>
            <a:endParaRPr lang="en-US" dirty="0"/>
          </a:p>
          <a:p>
            <a:r>
              <a:rPr lang="en-US" dirty="0"/>
              <a:t>Code was running slow for the p=1 case</a:t>
            </a:r>
          </a:p>
          <a:p>
            <a:endParaRPr lang="en-US" dirty="0"/>
          </a:p>
          <a:p>
            <a:endParaRPr lang="en-US" dirty="0"/>
          </a:p>
        </p:txBody>
      </p:sp>
    </p:spTree>
    <p:extLst>
      <p:ext uri="{BB962C8B-B14F-4D97-AF65-F5344CB8AC3E}">
        <p14:creationId xmlns:p14="http://schemas.microsoft.com/office/powerpoint/2010/main" val="4115173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2937AB-E6A6-82FE-23C9-020AF05E8175}"/>
              </a:ext>
            </a:extLst>
          </p:cNvPr>
          <p:cNvSpPr>
            <a:spLocks noGrp="1"/>
          </p:cNvSpPr>
          <p:nvPr>
            <p:ph type="title"/>
          </p:nvPr>
        </p:nvSpPr>
        <p:spPr/>
        <p:txBody>
          <a:bodyPr/>
          <a:lstStyle/>
          <a:p>
            <a:r>
              <a:rPr lang="en-US" dirty="0"/>
              <a:t>SEIR Model Validation</a:t>
            </a:r>
          </a:p>
        </p:txBody>
      </p:sp>
      <p:pic>
        <p:nvPicPr>
          <p:cNvPr id="6" name="Content Placeholder 5">
            <a:extLst>
              <a:ext uri="{FF2B5EF4-FFF2-40B4-BE49-F238E27FC236}">
                <a16:creationId xmlns:a16="http://schemas.microsoft.com/office/drawing/2014/main" id="{724E9420-BA33-CEEA-3C14-268AA036A04E}"/>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8899" y="1341437"/>
            <a:ext cx="4114800" cy="2743200"/>
          </a:xfrm>
        </p:spPr>
      </p:pic>
      <p:pic>
        <p:nvPicPr>
          <p:cNvPr id="9" name="Graphic 8">
            <a:extLst>
              <a:ext uri="{FF2B5EF4-FFF2-40B4-BE49-F238E27FC236}">
                <a16:creationId xmlns:a16="http://schemas.microsoft.com/office/drawing/2014/main" id="{A9421E4F-2F69-50FD-875B-0FEC24B9CDF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8899" y="4079557"/>
            <a:ext cx="4114800" cy="2743200"/>
          </a:xfrm>
          <a:prstGeom prst="rect">
            <a:avLst/>
          </a:prstGeom>
        </p:spPr>
      </p:pic>
      <p:pic>
        <p:nvPicPr>
          <p:cNvPr id="13" name="Graphic 12">
            <a:extLst>
              <a:ext uri="{FF2B5EF4-FFF2-40B4-BE49-F238E27FC236}">
                <a16:creationId xmlns:a16="http://schemas.microsoft.com/office/drawing/2014/main" id="{295B12BB-1545-8817-BA7B-1E266AEE0B2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038599" y="1338897"/>
            <a:ext cx="4114800" cy="2743200"/>
          </a:xfrm>
          <a:prstGeom prst="rect">
            <a:avLst/>
          </a:prstGeom>
        </p:spPr>
      </p:pic>
      <p:pic>
        <p:nvPicPr>
          <p:cNvPr id="17" name="Graphic 16">
            <a:extLst>
              <a:ext uri="{FF2B5EF4-FFF2-40B4-BE49-F238E27FC236}">
                <a16:creationId xmlns:a16="http://schemas.microsoft.com/office/drawing/2014/main" id="{611055AE-1A8B-8950-4D7B-19175D4E73F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121150" y="4084637"/>
            <a:ext cx="4114800" cy="2743200"/>
          </a:xfrm>
          <a:prstGeom prst="rect">
            <a:avLst/>
          </a:prstGeom>
        </p:spPr>
      </p:pic>
      <p:pic>
        <p:nvPicPr>
          <p:cNvPr id="20" name="Graphic 19">
            <a:extLst>
              <a:ext uri="{FF2B5EF4-FFF2-40B4-BE49-F238E27FC236}">
                <a16:creationId xmlns:a16="http://schemas.microsoft.com/office/drawing/2014/main" id="{DE32E04B-EAC0-7A27-AE55-9EB2FB26CA1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112126" y="1385251"/>
            <a:ext cx="4114800" cy="2743200"/>
          </a:xfrm>
          <a:prstGeom prst="rect">
            <a:avLst/>
          </a:prstGeom>
        </p:spPr>
      </p:pic>
      <p:pic>
        <p:nvPicPr>
          <p:cNvPr id="22" name="Graphic 21">
            <a:extLst>
              <a:ext uri="{FF2B5EF4-FFF2-40B4-BE49-F238E27FC236}">
                <a16:creationId xmlns:a16="http://schemas.microsoft.com/office/drawing/2014/main" id="{A33A5156-1D87-6421-9828-D0F74A492139}"/>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8174038" y="4079557"/>
            <a:ext cx="4114800" cy="2743200"/>
          </a:xfrm>
          <a:prstGeom prst="rect">
            <a:avLst/>
          </a:prstGeom>
        </p:spPr>
      </p:pic>
    </p:spTree>
    <p:extLst>
      <p:ext uri="{BB962C8B-B14F-4D97-AF65-F5344CB8AC3E}">
        <p14:creationId xmlns:p14="http://schemas.microsoft.com/office/powerpoint/2010/main" val="19379008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5F6D42-2E4D-B74E-AE3C-69BBB4FE664F}"/>
              </a:ext>
            </a:extLst>
          </p:cNvPr>
          <p:cNvSpPr>
            <a:spLocks noGrp="1"/>
          </p:cNvSpPr>
          <p:nvPr>
            <p:ph type="title"/>
          </p:nvPr>
        </p:nvSpPr>
        <p:spPr/>
        <p:txBody>
          <a:bodyPr/>
          <a:lstStyle/>
          <a:p>
            <a:r>
              <a:rPr lang="en-US" dirty="0"/>
              <a:t>SEIR Model Validation Parameters</a:t>
            </a:r>
          </a:p>
        </p:txBody>
      </p:sp>
      <mc:AlternateContent xmlns:mc="http://schemas.openxmlformats.org/markup-compatibility/2006">
        <mc:Choice xmlns:a14="http://schemas.microsoft.com/office/drawing/2010/main" Requires="a14">
          <p:graphicFrame>
            <p:nvGraphicFramePr>
              <p:cNvPr id="7" name="Table 7">
                <a:extLst>
                  <a:ext uri="{FF2B5EF4-FFF2-40B4-BE49-F238E27FC236}">
                    <a16:creationId xmlns:a16="http://schemas.microsoft.com/office/drawing/2014/main" id="{C5EF6AA4-1273-124F-CAC1-97F76CF7AF4F}"/>
                  </a:ext>
                </a:extLst>
              </p:cNvPr>
              <p:cNvGraphicFramePr>
                <a:graphicFrameLocks noGrp="1"/>
              </p:cNvGraphicFramePr>
              <p:nvPr>
                <p:ph idx="1"/>
                <p:extLst>
                  <p:ext uri="{D42A27DB-BD31-4B8C-83A1-F6EECF244321}">
                    <p14:modId xmlns:p14="http://schemas.microsoft.com/office/powerpoint/2010/main" val="3610852067"/>
                  </p:ext>
                </p:extLst>
              </p:nvPr>
            </p:nvGraphicFramePr>
            <p:xfrm>
              <a:off x="838200" y="1874520"/>
              <a:ext cx="10515596" cy="4572000"/>
            </p:xfrm>
            <a:graphic>
              <a:graphicData uri="http://schemas.openxmlformats.org/drawingml/2006/table">
                <a:tbl>
                  <a:tblPr firstRow="1" bandRow="1">
                    <a:tableStyleId>{22838BEF-8BB2-4498-84A7-C5851F593DF1}</a:tableStyleId>
                  </a:tblPr>
                  <a:tblGrid>
                    <a:gridCol w="2628899">
                      <a:extLst>
                        <a:ext uri="{9D8B030D-6E8A-4147-A177-3AD203B41FA5}">
                          <a16:colId xmlns:a16="http://schemas.microsoft.com/office/drawing/2014/main" val="1581357855"/>
                        </a:ext>
                      </a:extLst>
                    </a:gridCol>
                    <a:gridCol w="2628899">
                      <a:extLst>
                        <a:ext uri="{9D8B030D-6E8A-4147-A177-3AD203B41FA5}">
                          <a16:colId xmlns:a16="http://schemas.microsoft.com/office/drawing/2014/main" val="178429253"/>
                        </a:ext>
                      </a:extLst>
                    </a:gridCol>
                    <a:gridCol w="2628899">
                      <a:extLst>
                        <a:ext uri="{9D8B030D-6E8A-4147-A177-3AD203B41FA5}">
                          <a16:colId xmlns:a16="http://schemas.microsoft.com/office/drawing/2014/main" val="3150012581"/>
                        </a:ext>
                      </a:extLst>
                    </a:gridCol>
                    <a:gridCol w="2628899">
                      <a:extLst>
                        <a:ext uri="{9D8B030D-6E8A-4147-A177-3AD203B41FA5}">
                          <a16:colId xmlns:a16="http://schemas.microsoft.com/office/drawing/2014/main" val="2978042390"/>
                        </a:ext>
                      </a:extLst>
                    </a:gridCol>
                  </a:tblGrid>
                  <a:tr h="370840">
                    <a:tc>
                      <a:txBody>
                        <a:bodyPr/>
                        <a:lstStyle/>
                        <a:p>
                          <a:pPr algn="ctr"/>
                          <a:endParaRPr lang="en-US" sz="2400" dirty="0"/>
                        </a:p>
                      </a:txBody>
                      <a:tcPr/>
                    </a:tc>
                    <a:tc>
                      <a:txBody>
                        <a:bodyPr/>
                        <a:lstStyle/>
                        <a:p>
                          <a:pPr algn="ctr"/>
                          <a:r>
                            <a:rPr lang="en-US" sz="2400" dirty="0"/>
                            <a:t>P = 1</a:t>
                          </a:r>
                        </a:p>
                      </a:txBody>
                      <a:tcPr/>
                    </a:tc>
                    <a:tc>
                      <a:txBody>
                        <a:bodyPr/>
                        <a:lstStyle/>
                        <a:p>
                          <a:pPr algn="ctr"/>
                          <a:r>
                            <a:rPr lang="en-US" sz="2400" dirty="0"/>
                            <a:t>P = 2</a:t>
                          </a:r>
                        </a:p>
                      </a:txBody>
                      <a:tcPr/>
                    </a:tc>
                    <a:tc>
                      <a:txBody>
                        <a:bodyPr/>
                        <a:lstStyle/>
                        <a:p>
                          <a:pPr algn="ctr"/>
                          <a:r>
                            <a:rPr lang="en-US" sz="2400" dirty="0"/>
                            <a:t>P = ∞</a:t>
                          </a:r>
                        </a:p>
                      </a:txBody>
                      <a:tcPr/>
                    </a:tc>
                    <a:extLst>
                      <a:ext uri="{0D108BD9-81ED-4DB2-BD59-A6C34878D82A}">
                        <a16:rowId xmlns:a16="http://schemas.microsoft.com/office/drawing/2014/main" val="1230869410"/>
                      </a:ext>
                    </a:extLst>
                  </a:tr>
                  <a:tr h="370840">
                    <a:tc>
                      <a:txBody>
                        <a:bodyPr/>
                        <a:lstStyle/>
                        <a:p>
                          <a:pPr algn="ctr"/>
                          <a:r>
                            <a:rPr lang="el-GR" sz="2400" b="1" dirty="0"/>
                            <a:t>α</a:t>
                          </a:r>
                          <a:endParaRPr lang="en-US" sz="2400" b="1" dirty="0"/>
                        </a:p>
                      </a:txBody>
                      <a:tcPr/>
                    </a:tc>
                    <a:tc>
                      <a:txBody>
                        <a:bodyPr/>
                        <a:lstStyle/>
                        <a:p>
                          <a:pPr algn="ctr"/>
                          <a:r>
                            <a:rPr lang="en-US" sz="2400" dirty="0"/>
                            <a:t>0.05</a:t>
                          </a:r>
                        </a:p>
                      </a:txBody>
                      <a:tcPr/>
                    </a:tc>
                    <a:tc>
                      <a:txBody>
                        <a:bodyPr/>
                        <a:lstStyle/>
                        <a:p>
                          <a:pPr algn="ctr"/>
                          <a:r>
                            <a:rPr lang="en-US" sz="2400" dirty="0"/>
                            <a:t>0.05</a:t>
                          </a:r>
                        </a:p>
                      </a:txBody>
                      <a:tcPr/>
                    </a:tc>
                    <a:tc>
                      <a:txBody>
                        <a:bodyPr/>
                        <a:lstStyle/>
                        <a:p>
                          <a:pPr algn="ctr"/>
                          <a:r>
                            <a:rPr lang="en-US" sz="2400" dirty="0"/>
                            <a:t>0.05</a:t>
                          </a:r>
                        </a:p>
                      </a:txBody>
                      <a:tcPr/>
                    </a:tc>
                    <a:extLst>
                      <a:ext uri="{0D108BD9-81ED-4DB2-BD59-A6C34878D82A}">
                        <a16:rowId xmlns:a16="http://schemas.microsoft.com/office/drawing/2014/main" val="2970010057"/>
                      </a:ext>
                    </a:extLst>
                  </a:tr>
                  <a:tr h="370840">
                    <a:tc>
                      <a:txBody>
                        <a:bodyPr/>
                        <a:lstStyle/>
                        <a:p>
                          <a:pPr algn="ctr"/>
                          <a:r>
                            <a:rPr lang="el-GR" sz="2400" b="1" dirty="0"/>
                            <a:t>β</a:t>
                          </a:r>
                          <a:endParaRPr lang="en-US" sz="2400" b="1" dirty="0"/>
                        </a:p>
                      </a:txBody>
                      <a:tcPr/>
                    </a:tc>
                    <a:tc>
                      <a:txBody>
                        <a:bodyPr/>
                        <a:lstStyle/>
                        <a:p>
                          <a:pPr algn="ctr"/>
                          <a:r>
                            <a:rPr lang="en-US" sz="2400" dirty="0"/>
                            <a:t>0.22</a:t>
                          </a:r>
                        </a:p>
                      </a:txBody>
                      <a:tcPr/>
                    </a:tc>
                    <a:tc>
                      <a:txBody>
                        <a:bodyPr/>
                        <a:lstStyle/>
                        <a:p>
                          <a:pPr algn="ctr"/>
                          <a:r>
                            <a:rPr lang="en-US" sz="2400" dirty="0"/>
                            <a:t>0.2</a:t>
                          </a:r>
                        </a:p>
                      </a:txBody>
                      <a:tcPr/>
                    </a:tc>
                    <a:tc>
                      <a:txBody>
                        <a:bodyPr/>
                        <a:lstStyle/>
                        <a:p>
                          <a:pPr algn="ctr"/>
                          <a:r>
                            <a:rPr lang="en-US" sz="2400" dirty="0"/>
                            <a:t>0.17</a:t>
                          </a:r>
                        </a:p>
                      </a:txBody>
                      <a:tcPr/>
                    </a:tc>
                    <a:extLst>
                      <a:ext uri="{0D108BD9-81ED-4DB2-BD59-A6C34878D82A}">
                        <a16:rowId xmlns:a16="http://schemas.microsoft.com/office/drawing/2014/main" val="2568903513"/>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𝑹</m:t>
                                    </m:r>
                                  </m:e>
                                  <m:sub>
                                    <m:r>
                                      <a:rPr lang="en-US" sz="2400" b="1" i="1" smtClean="0">
                                        <a:latin typeface="Cambria Math" panose="02040503050406030204" pitchFamily="18" charset="0"/>
                                      </a:rPr>
                                      <m:t>𝟎</m:t>
                                    </m:r>
                                  </m:sub>
                                </m:sSub>
                              </m:oMath>
                            </m:oMathPara>
                          </a14:m>
                          <a:endParaRPr lang="en-US" sz="2400" b="1" dirty="0"/>
                        </a:p>
                      </a:txBody>
                      <a:tcPr/>
                    </a:tc>
                    <a:tc>
                      <a:txBody>
                        <a:bodyPr/>
                        <a:lstStyle/>
                        <a:p>
                          <a:pPr algn="ctr"/>
                          <a:r>
                            <a:rPr lang="en-US" sz="2400" dirty="0"/>
                            <a:t>4.4</a:t>
                          </a:r>
                        </a:p>
                      </a:txBody>
                      <a:tcPr/>
                    </a:tc>
                    <a:tc>
                      <a:txBody>
                        <a:bodyPr/>
                        <a:lstStyle/>
                        <a:p>
                          <a:pPr algn="ctr"/>
                          <a:r>
                            <a:rPr lang="en-US" sz="2400" dirty="0"/>
                            <a:t>4.0</a:t>
                          </a:r>
                        </a:p>
                      </a:txBody>
                      <a:tcPr/>
                    </a:tc>
                    <a:tc>
                      <a:txBody>
                        <a:bodyPr/>
                        <a:lstStyle/>
                        <a:p>
                          <a:pPr algn="ctr"/>
                          <a:r>
                            <a:rPr lang="en-US" sz="2400" dirty="0"/>
                            <a:t>3.4</a:t>
                          </a:r>
                        </a:p>
                      </a:txBody>
                      <a:tcPr/>
                    </a:tc>
                    <a:extLst>
                      <a:ext uri="{0D108BD9-81ED-4DB2-BD59-A6C34878D82A}">
                        <a16:rowId xmlns:a16="http://schemas.microsoft.com/office/drawing/2014/main" val="3502340492"/>
                      </a:ext>
                    </a:extLst>
                  </a:tr>
                  <a:tr h="370840">
                    <a:tc>
                      <a:txBody>
                        <a:bodyPr/>
                        <a:lstStyle/>
                        <a:p>
                          <a:pPr algn="ctr"/>
                          <a:r>
                            <a:rPr lang="el-GR" sz="2400" b="1" dirty="0"/>
                            <a:t>δ</a:t>
                          </a:r>
                          <a:r>
                            <a:rPr lang="en-US" sz="2400" b="1" dirty="0"/>
                            <a:t> (fixed)</a:t>
                          </a:r>
                        </a:p>
                      </a:txBody>
                      <a:tcPr/>
                    </a:tc>
                    <a:tc>
                      <a:txBody>
                        <a:bodyPr/>
                        <a:lstStyle/>
                        <a:p>
                          <a:pPr algn="ctr"/>
                          <a:r>
                            <a:rPr lang="en-US" sz="2400" dirty="0"/>
                            <a:t>0.1</a:t>
                          </a:r>
                        </a:p>
                      </a:txBody>
                      <a:tcPr/>
                    </a:tc>
                    <a:tc>
                      <a:txBody>
                        <a:bodyPr/>
                        <a:lstStyle/>
                        <a:p>
                          <a:pPr algn="ctr"/>
                          <a:r>
                            <a:rPr lang="en-US" sz="2400" dirty="0"/>
                            <a:t>0.1</a:t>
                          </a:r>
                        </a:p>
                      </a:txBody>
                      <a:tcPr/>
                    </a:tc>
                    <a:tc>
                      <a:txBody>
                        <a:bodyPr/>
                        <a:lstStyle/>
                        <a:p>
                          <a:pPr algn="ctr"/>
                          <a:r>
                            <a:rPr lang="en-US" sz="2400" dirty="0"/>
                            <a:t>0.1</a:t>
                          </a:r>
                        </a:p>
                      </a:txBody>
                      <a:tcPr/>
                    </a:tc>
                    <a:extLst>
                      <a:ext uri="{0D108BD9-81ED-4DB2-BD59-A6C34878D82A}">
                        <a16:rowId xmlns:a16="http://schemas.microsoft.com/office/drawing/2014/main" val="1884139305"/>
                      </a:ext>
                    </a:extLst>
                  </a:tr>
                  <a:tr h="370840">
                    <a:tc>
                      <a:txBody>
                        <a:bodyPr/>
                        <a:lstStyle/>
                        <a:p>
                          <a:pPr algn="ctr"/>
                          <a:r>
                            <a:rPr lang="en-US" sz="2400" b="1" dirty="0"/>
                            <a:t>N / </a:t>
                          </a:r>
                          <a14:m>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𝑵</m:t>
                                  </m:r>
                                </m:e>
                                <m:sub>
                                  <m:r>
                                    <a:rPr lang="en-US" sz="2400" b="1" i="1" smtClean="0">
                                      <a:latin typeface="Cambria Math" panose="02040503050406030204" pitchFamily="18" charset="0"/>
                                    </a:rPr>
                                    <m:t>𝒎𝒂𝒙</m:t>
                                  </m:r>
                                </m:sub>
                              </m:sSub>
                            </m:oMath>
                          </a14:m>
                          <a:endParaRPr lang="en-US" sz="2400" b="1" dirty="0"/>
                        </a:p>
                      </a:txBody>
                      <a:tcPr/>
                    </a:tc>
                    <a:tc>
                      <a:txBody>
                        <a:bodyPr/>
                        <a:lstStyle/>
                        <a:p>
                          <a:pPr algn="ctr"/>
                          <a:r>
                            <a:rPr lang="en-US" sz="2400" dirty="0"/>
                            <a:t>1%</a:t>
                          </a:r>
                        </a:p>
                      </a:txBody>
                      <a:tcPr/>
                    </a:tc>
                    <a:tc>
                      <a:txBody>
                        <a:bodyPr/>
                        <a:lstStyle/>
                        <a:p>
                          <a:pPr algn="ctr"/>
                          <a:r>
                            <a:rPr lang="en-US" sz="2400" dirty="0"/>
                            <a:t>1%</a:t>
                          </a:r>
                        </a:p>
                      </a:txBody>
                      <a:tcPr/>
                    </a:tc>
                    <a:tc>
                      <a:txBody>
                        <a:bodyPr/>
                        <a:lstStyle/>
                        <a:p>
                          <a:pPr algn="ctr"/>
                          <a:r>
                            <a:rPr lang="en-US" sz="2400" dirty="0"/>
                            <a:t>1%</a:t>
                          </a:r>
                        </a:p>
                      </a:txBody>
                      <a:tcPr/>
                    </a:tc>
                    <a:extLst>
                      <a:ext uri="{0D108BD9-81ED-4DB2-BD59-A6C34878D82A}">
                        <a16:rowId xmlns:a16="http://schemas.microsoft.com/office/drawing/2014/main" val="2060395546"/>
                      </a:ext>
                    </a:extLst>
                  </a:tr>
                  <a:tr h="370840">
                    <a:tc>
                      <a:txBody>
                        <a:bodyPr/>
                        <a:lstStyle/>
                        <a:p>
                          <a:pPr algn="ctr"/>
                          <a:r>
                            <a:rPr lang="el-GR" sz="2400" b="1" dirty="0"/>
                            <a:t>γ</a:t>
                          </a:r>
                          <a:endParaRPr lang="en-US" sz="2400" b="1" dirty="0"/>
                        </a:p>
                      </a:txBody>
                      <a:tcPr/>
                    </a:tc>
                    <a:tc>
                      <a:txBody>
                        <a:bodyPr/>
                        <a:lstStyle/>
                        <a:p>
                          <a:pPr algn="ctr"/>
                          <a:r>
                            <a:rPr lang="en-US" sz="1800" b="0" i="0" kern="1200" dirty="0">
                              <a:solidFill>
                                <a:schemeClr val="dk1"/>
                              </a:solidFill>
                              <a:effectLst/>
                              <a:latin typeface="+mn-lt"/>
                              <a:ea typeface="+mn-ea"/>
                              <a:cs typeface="+mn-cs"/>
                            </a:rPr>
                            <a:t>0.074</a:t>
                          </a:r>
                          <a:endParaRPr lang="en-US" sz="2400" dirty="0"/>
                        </a:p>
                      </a:txBody>
                      <a:tcPr/>
                    </a:tc>
                    <a:tc>
                      <a:txBody>
                        <a:bodyPr/>
                        <a:lstStyle/>
                        <a:p>
                          <a:pPr algn="ctr"/>
                          <a:r>
                            <a:rPr lang="en-US" sz="1800" b="0" i="0" kern="1200" dirty="0">
                              <a:solidFill>
                                <a:schemeClr val="dk1"/>
                              </a:solidFill>
                              <a:effectLst/>
                              <a:latin typeface="+mn-lt"/>
                              <a:ea typeface="+mn-ea"/>
                              <a:cs typeface="+mn-cs"/>
                            </a:rPr>
                            <a:t>0.073</a:t>
                          </a:r>
                          <a:endParaRPr lang="en-US" sz="2400" dirty="0"/>
                        </a:p>
                      </a:txBody>
                      <a:tcPr/>
                    </a:tc>
                    <a:tc>
                      <a:txBody>
                        <a:bodyPr/>
                        <a:lstStyle/>
                        <a:p>
                          <a:pPr algn="ctr"/>
                          <a:r>
                            <a:rPr lang="en-US" sz="1800" b="0" i="0" kern="1200" dirty="0">
                              <a:solidFill>
                                <a:schemeClr val="dk1"/>
                              </a:solidFill>
                              <a:effectLst/>
                              <a:latin typeface="+mn-lt"/>
                              <a:ea typeface="+mn-ea"/>
                              <a:cs typeface="+mn-cs"/>
                            </a:rPr>
                            <a:t>0.078</a:t>
                          </a:r>
                          <a:endParaRPr lang="en-US" sz="2400" dirty="0"/>
                        </a:p>
                      </a:txBody>
                      <a:tcPr/>
                    </a:tc>
                    <a:extLst>
                      <a:ext uri="{0D108BD9-81ED-4DB2-BD59-A6C34878D82A}">
                        <a16:rowId xmlns:a16="http://schemas.microsoft.com/office/drawing/2014/main" val="4284438900"/>
                      </a:ext>
                    </a:extLst>
                  </a:tr>
                  <a:tr h="370840">
                    <a:tc>
                      <a:txBody>
                        <a:bodyPr/>
                        <a:lstStyle/>
                        <a:p>
                          <a:pPr algn="ctr"/>
                          <a:r>
                            <a:rPr lang="en-US" sz="2400" b="1" dirty="0"/>
                            <a:t>E(0) / I(</a:t>
                          </a:r>
                          <a14:m>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𝒕</m:t>
                                  </m:r>
                                </m:e>
                                <m:sub>
                                  <m:r>
                                    <a:rPr lang="en-US" sz="2400" b="1" i="1" smtClean="0">
                                      <a:latin typeface="Cambria Math" panose="02040503050406030204" pitchFamily="18" charset="0"/>
                                    </a:rPr>
                                    <m:t>𝟎</m:t>
                                  </m:r>
                                </m:sub>
                              </m:sSub>
                            </m:oMath>
                          </a14:m>
                          <a:r>
                            <a:rPr lang="en-US" sz="2400" b="1" dirty="0"/>
                            <a:t>)</a:t>
                          </a:r>
                        </a:p>
                      </a:txBody>
                      <a:tcPr/>
                    </a:tc>
                    <a:tc>
                      <a:txBody>
                        <a:bodyPr/>
                        <a:lstStyle/>
                        <a:p>
                          <a:pPr algn="ctr"/>
                          <a:r>
                            <a:rPr lang="en-US" sz="2400" dirty="0"/>
                            <a:t>2.0</a:t>
                          </a:r>
                        </a:p>
                      </a:txBody>
                      <a:tcPr/>
                    </a:tc>
                    <a:tc>
                      <a:txBody>
                        <a:bodyPr/>
                        <a:lstStyle/>
                        <a:p>
                          <a:pPr algn="ctr"/>
                          <a:r>
                            <a:rPr lang="en-US" sz="2400" dirty="0"/>
                            <a:t>1.2</a:t>
                          </a:r>
                        </a:p>
                      </a:txBody>
                      <a:tcPr/>
                    </a:tc>
                    <a:tc>
                      <a:txBody>
                        <a:bodyPr/>
                        <a:lstStyle/>
                        <a:p>
                          <a:pPr algn="ctr"/>
                          <a:r>
                            <a:rPr lang="en-US" sz="2400" dirty="0"/>
                            <a:t>1.0</a:t>
                          </a:r>
                        </a:p>
                      </a:txBody>
                      <a:tcPr/>
                    </a:tc>
                    <a:extLst>
                      <a:ext uri="{0D108BD9-81ED-4DB2-BD59-A6C34878D82A}">
                        <a16:rowId xmlns:a16="http://schemas.microsoft.com/office/drawing/2014/main" val="3175817811"/>
                      </a:ext>
                    </a:extLst>
                  </a:tr>
                  <a:tr h="370840">
                    <a:tc>
                      <a:txBody>
                        <a:bodyPr/>
                        <a:lstStyle/>
                        <a:p>
                          <a:pPr algn="ctr"/>
                          <a:r>
                            <a:rPr lang="en-US" sz="2400" b="1" dirty="0"/>
                            <a:t>I(0) / I(</a:t>
                          </a:r>
                          <a14:m>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𝒕</m:t>
                                  </m:r>
                                </m:e>
                                <m:sub>
                                  <m:r>
                                    <a:rPr lang="en-US" sz="2400" b="1" i="1" smtClean="0">
                                      <a:latin typeface="Cambria Math" panose="02040503050406030204" pitchFamily="18" charset="0"/>
                                    </a:rPr>
                                    <m:t>𝟎</m:t>
                                  </m:r>
                                </m:sub>
                              </m:sSub>
                            </m:oMath>
                          </a14:m>
                          <a:r>
                            <a:rPr lang="en-US" sz="2400" b="1" dirty="0"/>
                            <a:t>)</a:t>
                          </a:r>
                        </a:p>
                      </a:txBody>
                      <a:tcPr/>
                    </a:tc>
                    <a:tc>
                      <a:txBody>
                        <a:bodyPr/>
                        <a:lstStyle/>
                        <a:p>
                          <a:pPr algn="ctr"/>
                          <a:r>
                            <a:rPr lang="en-US" sz="2400" dirty="0"/>
                            <a:t>6.0</a:t>
                          </a:r>
                        </a:p>
                      </a:txBody>
                      <a:tcPr/>
                    </a:tc>
                    <a:tc>
                      <a:txBody>
                        <a:bodyPr/>
                        <a:lstStyle/>
                        <a:p>
                          <a:pPr algn="ctr"/>
                          <a:r>
                            <a:rPr lang="en-US" sz="2400" dirty="0"/>
                            <a:t>8.3</a:t>
                          </a:r>
                        </a:p>
                      </a:txBody>
                      <a:tcPr/>
                    </a:tc>
                    <a:tc>
                      <a:txBody>
                        <a:bodyPr/>
                        <a:lstStyle/>
                        <a:p>
                          <a:pPr algn="ctr"/>
                          <a:r>
                            <a:rPr lang="en-US" sz="2400" dirty="0"/>
                            <a:t>8.0</a:t>
                          </a:r>
                        </a:p>
                      </a:txBody>
                      <a:tcPr/>
                    </a:tc>
                    <a:extLst>
                      <a:ext uri="{0D108BD9-81ED-4DB2-BD59-A6C34878D82A}">
                        <a16:rowId xmlns:a16="http://schemas.microsoft.com/office/drawing/2014/main" val="3687434070"/>
                      </a:ext>
                    </a:extLst>
                  </a:tr>
                  <a:tr h="370840">
                    <a:tc>
                      <a:txBody>
                        <a:bodyPr/>
                        <a:lstStyle/>
                        <a:p>
                          <a:pPr algn="ctr"/>
                          <a:r>
                            <a:rPr lang="en-US" sz="2400" b="1" dirty="0"/>
                            <a:t>J</a:t>
                          </a:r>
                        </a:p>
                      </a:txBody>
                      <a:tcPr/>
                    </a:tc>
                    <a:tc>
                      <a:txBody>
                        <a:bodyPr/>
                        <a:lstStyle/>
                        <a:p>
                          <a:pPr algn="ctr"/>
                          <a:r>
                            <a:rPr lang="en-US" sz="2400" b="0" i="0" kern="1200" dirty="0">
                              <a:solidFill>
                                <a:schemeClr val="dk1"/>
                              </a:solidFill>
                              <a:effectLst/>
                              <a:latin typeface="+mn-lt"/>
                              <a:ea typeface="+mn-ea"/>
                              <a:cs typeface="+mn-cs"/>
                            </a:rPr>
                            <a:t>16,698</a:t>
                          </a:r>
                          <a:endParaRPr lang="en-US" sz="2400" dirty="0"/>
                        </a:p>
                      </a:txBody>
                      <a:tcPr/>
                    </a:tc>
                    <a:tc>
                      <a:txBody>
                        <a:bodyPr/>
                        <a:lstStyle/>
                        <a:p>
                          <a:pPr algn="ctr"/>
                          <a:r>
                            <a:rPr lang="en-US" sz="2400" b="0" i="0" kern="1200" dirty="0">
                              <a:solidFill>
                                <a:schemeClr val="dk1"/>
                              </a:solidFill>
                              <a:effectLst/>
                              <a:latin typeface="+mn-lt"/>
                              <a:ea typeface="+mn-ea"/>
                              <a:cs typeface="+mn-cs"/>
                            </a:rPr>
                            <a:t>3,170,662</a:t>
                          </a:r>
                          <a:endParaRPr lang="en-US" sz="2400" dirty="0"/>
                        </a:p>
                      </a:txBody>
                      <a:tcPr/>
                    </a:tc>
                    <a:tc>
                      <a:txBody>
                        <a:bodyPr/>
                        <a:lstStyle/>
                        <a:p>
                          <a:pPr algn="ctr"/>
                          <a:r>
                            <a:rPr lang="en-US" sz="2400" dirty="0"/>
                            <a:t>498</a:t>
                          </a:r>
                        </a:p>
                      </a:txBody>
                      <a:tcPr/>
                    </a:tc>
                    <a:extLst>
                      <a:ext uri="{0D108BD9-81ED-4DB2-BD59-A6C34878D82A}">
                        <a16:rowId xmlns:a16="http://schemas.microsoft.com/office/drawing/2014/main" val="2061305341"/>
                      </a:ext>
                    </a:extLst>
                  </a:tr>
                </a:tbl>
              </a:graphicData>
            </a:graphic>
          </p:graphicFrame>
        </mc:Choice>
        <mc:Fallback>
          <p:graphicFrame>
            <p:nvGraphicFramePr>
              <p:cNvPr id="7" name="Table 7">
                <a:extLst>
                  <a:ext uri="{FF2B5EF4-FFF2-40B4-BE49-F238E27FC236}">
                    <a16:creationId xmlns:a16="http://schemas.microsoft.com/office/drawing/2014/main" id="{C5EF6AA4-1273-124F-CAC1-97F76CF7AF4F}"/>
                  </a:ext>
                </a:extLst>
              </p:cNvPr>
              <p:cNvGraphicFramePr>
                <a:graphicFrameLocks noGrp="1"/>
              </p:cNvGraphicFramePr>
              <p:nvPr>
                <p:ph idx="1"/>
                <p:extLst>
                  <p:ext uri="{D42A27DB-BD31-4B8C-83A1-F6EECF244321}">
                    <p14:modId xmlns:p14="http://schemas.microsoft.com/office/powerpoint/2010/main" val="3610852067"/>
                  </p:ext>
                </p:extLst>
              </p:nvPr>
            </p:nvGraphicFramePr>
            <p:xfrm>
              <a:off x="838200" y="1874520"/>
              <a:ext cx="10515596" cy="4572000"/>
            </p:xfrm>
            <a:graphic>
              <a:graphicData uri="http://schemas.openxmlformats.org/drawingml/2006/table">
                <a:tbl>
                  <a:tblPr firstRow="1" bandRow="1">
                    <a:tableStyleId>{22838BEF-8BB2-4498-84A7-C5851F593DF1}</a:tableStyleId>
                  </a:tblPr>
                  <a:tblGrid>
                    <a:gridCol w="2628899">
                      <a:extLst>
                        <a:ext uri="{9D8B030D-6E8A-4147-A177-3AD203B41FA5}">
                          <a16:colId xmlns:a16="http://schemas.microsoft.com/office/drawing/2014/main" val="1581357855"/>
                        </a:ext>
                      </a:extLst>
                    </a:gridCol>
                    <a:gridCol w="2628899">
                      <a:extLst>
                        <a:ext uri="{9D8B030D-6E8A-4147-A177-3AD203B41FA5}">
                          <a16:colId xmlns:a16="http://schemas.microsoft.com/office/drawing/2014/main" val="178429253"/>
                        </a:ext>
                      </a:extLst>
                    </a:gridCol>
                    <a:gridCol w="2628899">
                      <a:extLst>
                        <a:ext uri="{9D8B030D-6E8A-4147-A177-3AD203B41FA5}">
                          <a16:colId xmlns:a16="http://schemas.microsoft.com/office/drawing/2014/main" val="3150012581"/>
                        </a:ext>
                      </a:extLst>
                    </a:gridCol>
                    <a:gridCol w="2628899">
                      <a:extLst>
                        <a:ext uri="{9D8B030D-6E8A-4147-A177-3AD203B41FA5}">
                          <a16:colId xmlns:a16="http://schemas.microsoft.com/office/drawing/2014/main" val="2978042390"/>
                        </a:ext>
                      </a:extLst>
                    </a:gridCol>
                  </a:tblGrid>
                  <a:tr h="457200">
                    <a:tc>
                      <a:txBody>
                        <a:bodyPr/>
                        <a:lstStyle/>
                        <a:p>
                          <a:pPr algn="ctr"/>
                          <a:endParaRPr lang="en-US" sz="2400" dirty="0"/>
                        </a:p>
                      </a:txBody>
                      <a:tcPr/>
                    </a:tc>
                    <a:tc>
                      <a:txBody>
                        <a:bodyPr/>
                        <a:lstStyle/>
                        <a:p>
                          <a:pPr algn="ctr"/>
                          <a:r>
                            <a:rPr lang="en-US" sz="2400" dirty="0"/>
                            <a:t>P = 1</a:t>
                          </a:r>
                        </a:p>
                      </a:txBody>
                      <a:tcPr/>
                    </a:tc>
                    <a:tc>
                      <a:txBody>
                        <a:bodyPr/>
                        <a:lstStyle/>
                        <a:p>
                          <a:pPr algn="ctr"/>
                          <a:r>
                            <a:rPr lang="en-US" sz="2400" dirty="0"/>
                            <a:t>P = 2</a:t>
                          </a:r>
                        </a:p>
                      </a:txBody>
                      <a:tcPr/>
                    </a:tc>
                    <a:tc>
                      <a:txBody>
                        <a:bodyPr/>
                        <a:lstStyle/>
                        <a:p>
                          <a:pPr algn="ctr"/>
                          <a:r>
                            <a:rPr lang="en-US" sz="2400" dirty="0"/>
                            <a:t>P = ∞</a:t>
                          </a:r>
                        </a:p>
                      </a:txBody>
                      <a:tcPr/>
                    </a:tc>
                    <a:extLst>
                      <a:ext uri="{0D108BD9-81ED-4DB2-BD59-A6C34878D82A}">
                        <a16:rowId xmlns:a16="http://schemas.microsoft.com/office/drawing/2014/main" val="1230869410"/>
                      </a:ext>
                    </a:extLst>
                  </a:tr>
                  <a:tr h="457200">
                    <a:tc>
                      <a:txBody>
                        <a:bodyPr/>
                        <a:lstStyle/>
                        <a:p>
                          <a:pPr algn="ctr"/>
                          <a:r>
                            <a:rPr lang="el-GR" sz="2400" b="1" dirty="0"/>
                            <a:t>α</a:t>
                          </a:r>
                          <a:endParaRPr lang="en-US" sz="2400" b="1" dirty="0"/>
                        </a:p>
                      </a:txBody>
                      <a:tcPr/>
                    </a:tc>
                    <a:tc>
                      <a:txBody>
                        <a:bodyPr/>
                        <a:lstStyle/>
                        <a:p>
                          <a:pPr algn="ctr"/>
                          <a:r>
                            <a:rPr lang="en-US" sz="2400" dirty="0"/>
                            <a:t>0.05</a:t>
                          </a:r>
                        </a:p>
                      </a:txBody>
                      <a:tcPr/>
                    </a:tc>
                    <a:tc>
                      <a:txBody>
                        <a:bodyPr/>
                        <a:lstStyle/>
                        <a:p>
                          <a:pPr algn="ctr"/>
                          <a:r>
                            <a:rPr lang="en-US" sz="2400" dirty="0"/>
                            <a:t>0.05</a:t>
                          </a:r>
                        </a:p>
                      </a:txBody>
                      <a:tcPr/>
                    </a:tc>
                    <a:tc>
                      <a:txBody>
                        <a:bodyPr/>
                        <a:lstStyle/>
                        <a:p>
                          <a:pPr algn="ctr"/>
                          <a:r>
                            <a:rPr lang="en-US" sz="2400" dirty="0"/>
                            <a:t>0.05</a:t>
                          </a:r>
                        </a:p>
                      </a:txBody>
                      <a:tcPr/>
                    </a:tc>
                    <a:extLst>
                      <a:ext uri="{0D108BD9-81ED-4DB2-BD59-A6C34878D82A}">
                        <a16:rowId xmlns:a16="http://schemas.microsoft.com/office/drawing/2014/main" val="2970010057"/>
                      </a:ext>
                    </a:extLst>
                  </a:tr>
                  <a:tr h="457200">
                    <a:tc>
                      <a:txBody>
                        <a:bodyPr/>
                        <a:lstStyle/>
                        <a:p>
                          <a:pPr algn="ctr"/>
                          <a:r>
                            <a:rPr lang="el-GR" sz="2400" b="1" dirty="0"/>
                            <a:t>β</a:t>
                          </a:r>
                          <a:endParaRPr lang="en-US" sz="2400" b="1" dirty="0"/>
                        </a:p>
                      </a:txBody>
                      <a:tcPr/>
                    </a:tc>
                    <a:tc>
                      <a:txBody>
                        <a:bodyPr/>
                        <a:lstStyle/>
                        <a:p>
                          <a:pPr algn="ctr"/>
                          <a:r>
                            <a:rPr lang="en-US" sz="2400" dirty="0"/>
                            <a:t>0.22</a:t>
                          </a:r>
                        </a:p>
                      </a:txBody>
                      <a:tcPr/>
                    </a:tc>
                    <a:tc>
                      <a:txBody>
                        <a:bodyPr/>
                        <a:lstStyle/>
                        <a:p>
                          <a:pPr algn="ctr"/>
                          <a:r>
                            <a:rPr lang="en-US" sz="2400" dirty="0"/>
                            <a:t>0.2</a:t>
                          </a:r>
                        </a:p>
                      </a:txBody>
                      <a:tcPr/>
                    </a:tc>
                    <a:tc>
                      <a:txBody>
                        <a:bodyPr/>
                        <a:lstStyle/>
                        <a:p>
                          <a:pPr algn="ctr"/>
                          <a:r>
                            <a:rPr lang="en-US" sz="2400" dirty="0"/>
                            <a:t>0.17</a:t>
                          </a:r>
                        </a:p>
                      </a:txBody>
                      <a:tcPr/>
                    </a:tc>
                    <a:extLst>
                      <a:ext uri="{0D108BD9-81ED-4DB2-BD59-A6C34878D82A}">
                        <a16:rowId xmlns:a16="http://schemas.microsoft.com/office/drawing/2014/main" val="2568903513"/>
                      </a:ext>
                    </a:extLst>
                  </a:tr>
                  <a:tr h="457200">
                    <a:tc>
                      <a:txBody>
                        <a:bodyPr/>
                        <a:lstStyle/>
                        <a:p>
                          <a:endParaRPr lang="en-US"/>
                        </a:p>
                      </a:txBody>
                      <a:tcPr>
                        <a:blipFill>
                          <a:blip r:embed="rId2"/>
                          <a:stretch>
                            <a:fillRect l="-231" t="-309333" r="-300000" b="-630667"/>
                          </a:stretch>
                        </a:blipFill>
                      </a:tcPr>
                    </a:tc>
                    <a:tc>
                      <a:txBody>
                        <a:bodyPr/>
                        <a:lstStyle/>
                        <a:p>
                          <a:pPr algn="ctr"/>
                          <a:r>
                            <a:rPr lang="en-US" sz="2400" dirty="0"/>
                            <a:t>4.4</a:t>
                          </a:r>
                        </a:p>
                      </a:txBody>
                      <a:tcPr/>
                    </a:tc>
                    <a:tc>
                      <a:txBody>
                        <a:bodyPr/>
                        <a:lstStyle/>
                        <a:p>
                          <a:pPr algn="ctr"/>
                          <a:r>
                            <a:rPr lang="en-US" sz="2400" dirty="0"/>
                            <a:t>4.0</a:t>
                          </a:r>
                        </a:p>
                      </a:txBody>
                      <a:tcPr/>
                    </a:tc>
                    <a:tc>
                      <a:txBody>
                        <a:bodyPr/>
                        <a:lstStyle/>
                        <a:p>
                          <a:pPr algn="ctr"/>
                          <a:r>
                            <a:rPr lang="en-US" sz="2400" dirty="0"/>
                            <a:t>3.4</a:t>
                          </a:r>
                        </a:p>
                      </a:txBody>
                      <a:tcPr/>
                    </a:tc>
                    <a:extLst>
                      <a:ext uri="{0D108BD9-81ED-4DB2-BD59-A6C34878D82A}">
                        <a16:rowId xmlns:a16="http://schemas.microsoft.com/office/drawing/2014/main" val="3502340492"/>
                      </a:ext>
                    </a:extLst>
                  </a:tr>
                  <a:tr h="457200">
                    <a:tc>
                      <a:txBody>
                        <a:bodyPr/>
                        <a:lstStyle/>
                        <a:p>
                          <a:pPr algn="ctr"/>
                          <a:r>
                            <a:rPr lang="el-GR" sz="2400" b="1" dirty="0"/>
                            <a:t>δ</a:t>
                          </a:r>
                          <a:r>
                            <a:rPr lang="en-US" sz="2400" b="1" dirty="0"/>
                            <a:t> (fixed)</a:t>
                          </a:r>
                        </a:p>
                      </a:txBody>
                      <a:tcPr/>
                    </a:tc>
                    <a:tc>
                      <a:txBody>
                        <a:bodyPr/>
                        <a:lstStyle/>
                        <a:p>
                          <a:pPr algn="ctr"/>
                          <a:r>
                            <a:rPr lang="en-US" sz="2400" dirty="0"/>
                            <a:t>0.1</a:t>
                          </a:r>
                        </a:p>
                      </a:txBody>
                      <a:tcPr/>
                    </a:tc>
                    <a:tc>
                      <a:txBody>
                        <a:bodyPr/>
                        <a:lstStyle/>
                        <a:p>
                          <a:pPr algn="ctr"/>
                          <a:r>
                            <a:rPr lang="en-US" sz="2400" dirty="0"/>
                            <a:t>0.1</a:t>
                          </a:r>
                        </a:p>
                      </a:txBody>
                      <a:tcPr/>
                    </a:tc>
                    <a:tc>
                      <a:txBody>
                        <a:bodyPr/>
                        <a:lstStyle/>
                        <a:p>
                          <a:pPr algn="ctr"/>
                          <a:r>
                            <a:rPr lang="en-US" sz="2400" dirty="0"/>
                            <a:t>0.1</a:t>
                          </a:r>
                        </a:p>
                      </a:txBody>
                      <a:tcPr/>
                    </a:tc>
                    <a:extLst>
                      <a:ext uri="{0D108BD9-81ED-4DB2-BD59-A6C34878D82A}">
                        <a16:rowId xmlns:a16="http://schemas.microsoft.com/office/drawing/2014/main" val="1884139305"/>
                      </a:ext>
                    </a:extLst>
                  </a:tr>
                  <a:tr h="457200">
                    <a:tc>
                      <a:txBody>
                        <a:bodyPr/>
                        <a:lstStyle/>
                        <a:p>
                          <a:endParaRPr lang="en-US"/>
                        </a:p>
                      </a:txBody>
                      <a:tcPr>
                        <a:blipFill>
                          <a:blip r:embed="rId2"/>
                          <a:stretch>
                            <a:fillRect l="-231" t="-510667" r="-300000" b="-429333"/>
                          </a:stretch>
                        </a:blipFill>
                      </a:tcPr>
                    </a:tc>
                    <a:tc>
                      <a:txBody>
                        <a:bodyPr/>
                        <a:lstStyle/>
                        <a:p>
                          <a:pPr algn="ctr"/>
                          <a:r>
                            <a:rPr lang="en-US" sz="2400" dirty="0"/>
                            <a:t>1%</a:t>
                          </a:r>
                        </a:p>
                      </a:txBody>
                      <a:tcPr/>
                    </a:tc>
                    <a:tc>
                      <a:txBody>
                        <a:bodyPr/>
                        <a:lstStyle/>
                        <a:p>
                          <a:pPr algn="ctr"/>
                          <a:r>
                            <a:rPr lang="en-US" sz="2400" dirty="0"/>
                            <a:t>1%</a:t>
                          </a:r>
                        </a:p>
                      </a:txBody>
                      <a:tcPr/>
                    </a:tc>
                    <a:tc>
                      <a:txBody>
                        <a:bodyPr/>
                        <a:lstStyle/>
                        <a:p>
                          <a:pPr algn="ctr"/>
                          <a:r>
                            <a:rPr lang="en-US" sz="2400" dirty="0"/>
                            <a:t>1%</a:t>
                          </a:r>
                        </a:p>
                      </a:txBody>
                      <a:tcPr/>
                    </a:tc>
                    <a:extLst>
                      <a:ext uri="{0D108BD9-81ED-4DB2-BD59-A6C34878D82A}">
                        <a16:rowId xmlns:a16="http://schemas.microsoft.com/office/drawing/2014/main" val="2060395546"/>
                      </a:ext>
                    </a:extLst>
                  </a:tr>
                  <a:tr h="457200">
                    <a:tc>
                      <a:txBody>
                        <a:bodyPr/>
                        <a:lstStyle/>
                        <a:p>
                          <a:pPr algn="ctr"/>
                          <a:r>
                            <a:rPr lang="el-GR" sz="2400" b="1" dirty="0"/>
                            <a:t>γ</a:t>
                          </a:r>
                          <a:endParaRPr lang="en-US" sz="2400" b="1" dirty="0"/>
                        </a:p>
                      </a:txBody>
                      <a:tcPr/>
                    </a:tc>
                    <a:tc>
                      <a:txBody>
                        <a:bodyPr/>
                        <a:lstStyle/>
                        <a:p>
                          <a:pPr algn="ctr"/>
                          <a:r>
                            <a:rPr lang="en-US" sz="1800" b="0" i="0" kern="1200" dirty="0">
                              <a:solidFill>
                                <a:schemeClr val="dk1"/>
                              </a:solidFill>
                              <a:effectLst/>
                              <a:latin typeface="+mn-lt"/>
                              <a:ea typeface="+mn-ea"/>
                              <a:cs typeface="+mn-cs"/>
                            </a:rPr>
                            <a:t>0.074</a:t>
                          </a:r>
                          <a:endParaRPr lang="en-US" sz="2400" dirty="0"/>
                        </a:p>
                      </a:txBody>
                      <a:tcPr/>
                    </a:tc>
                    <a:tc>
                      <a:txBody>
                        <a:bodyPr/>
                        <a:lstStyle/>
                        <a:p>
                          <a:pPr algn="ctr"/>
                          <a:r>
                            <a:rPr lang="en-US" sz="1800" b="0" i="0" kern="1200" dirty="0">
                              <a:solidFill>
                                <a:schemeClr val="dk1"/>
                              </a:solidFill>
                              <a:effectLst/>
                              <a:latin typeface="+mn-lt"/>
                              <a:ea typeface="+mn-ea"/>
                              <a:cs typeface="+mn-cs"/>
                            </a:rPr>
                            <a:t>0.073</a:t>
                          </a:r>
                          <a:endParaRPr lang="en-US" sz="2400" dirty="0"/>
                        </a:p>
                      </a:txBody>
                      <a:tcPr/>
                    </a:tc>
                    <a:tc>
                      <a:txBody>
                        <a:bodyPr/>
                        <a:lstStyle/>
                        <a:p>
                          <a:pPr algn="ctr"/>
                          <a:r>
                            <a:rPr lang="en-US" sz="1800" b="0" i="0" kern="1200" dirty="0">
                              <a:solidFill>
                                <a:schemeClr val="dk1"/>
                              </a:solidFill>
                              <a:effectLst/>
                              <a:latin typeface="+mn-lt"/>
                              <a:ea typeface="+mn-ea"/>
                              <a:cs typeface="+mn-cs"/>
                            </a:rPr>
                            <a:t>0.078</a:t>
                          </a:r>
                          <a:endParaRPr lang="en-US" sz="2400" dirty="0"/>
                        </a:p>
                      </a:txBody>
                      <a:tcPr/>
                    </a:tc>
                    <a:extLst>
                      <a:ext uri="{0D108BD9-81ED-4DB2-BD59-A6C34878D82A}">
                        <a16:rowId xmlns:a16="http://schemas.microsoft.com/office/drawing/2014/main" val="4284438900"/>
                      </a:ext>
                    </a:extLst>
                  </a:tr>
                  <a:tr h="457200">
                    <a:tc>
                      <a:txBody>
                        <a:bodyPr/>
                        <a:lstStyle/>
                        <a:p>
                          <a:endParaRPr lang="en-US"/>
                        </a:p>
                      </a:txBody>
                      <a:tcPr>
                        <a:blipFill>
                          <a:blip r:embed="rId2"/>
                          <a:stretch>
                            <a:fillRect l="-231" t="-710667" r="-300000" b="-229333"/>
                          </a:stretch>
                        </a:blipFill>
                      </a:tcPr>
                    </a:tc>
                    <a:tc>
                      <a:txBody>
                        <a:bodyPr/>
                        <a:lstStyle/>
                        <a:p>
                          <a:pPr algn="ctr"/>
                          <a:r>
                            <a:rPr lang="en-US" sz="2400" dirty="0"/>
                            <a:t>2.0</a:t>
                          </a:r>
                        </a:p>
                      </a:txBody>
                      <a:tcPr/>
                    </a:tc>
                    <a:tc>
                      <a:txBody>
                        <a:bodyPr/>
                        <a:lstStyle/>
                        <a:p>
                          <a:pPr algn="ctr"/>
                          <a:r>
                            <a:rPr lang="en-US" sz="2400" dirty="0"/>
                            <a:t>1.2</a:t>
                          </a:r>
                        </a:p>
                      </a:txBody>
                      <a:tcPr/>
                    </a:tc>
                    <a:tc>
                      <a:txBody>
                        <a:bodyPr/>
                        <a:lstStyle/>
                        <a:p>
                          <a:pPr algn="ctr"/>
                          <a:r>
                            <a:rPr lang="en-US" sz="2400" dirty="0"/>
                            <a:t>1.0</a:t>
                          </a:r>
                        </a:p>
                      </a:txBody>
                      <a:tcPr/>
                    </a:tc>
                    <a:extLst>
                      <a:ext uri="{0D108BD9-81ED-4DB2-BD59-A6C34878D82A}">
                        <a16:rowId xmlns:a16="http://schemas.microsoft.com/office/drawing/2014/main" val="3175817811"/>
                      </a:ext>
                    </a:extLst>
                  </a:tr>
                  <a:tr h="457200">
                    <a:tc>
                      <a:txBody>
                        <a:bodyPr/>
                        <a:lstStyle/>
                        <a:p>
                          <a:endParaRPr lang="en-US"/>
                        </a:p>
                      </a:txBody>
                      <a:tcPr>
                        <a:blipFill>
                          <a:blip r:embed="rId2"/>
                          <a:stretch>
                            <a:fillRect l="-231" t="-810667" r="-300000" b="-129333"/>
                          </a:stretch>
                        </a:blipFill>
                      </a:tcPr>
                    </a:tc>
                    <a:tc>
                      <a:txBody>
                        <a:bodyPr/>
                        <a:lstStyle/>
                        <a:p>
                          <a:pPr algn="ctr"/>
                          <a:r>
                            <a:rPr lang="en-US" sz="2400" dirty="0"/>
                            <a:t>6.0</a:t>
                          </a:r>
                        </a:p>
                      </a:txBody>
                      <a:tcPr/>
                    </a:tc>
                    <a:tc>
                      <a:txBody>
                        <a:bodyPr/>
                        <a:lstStyle/>
                        <a:p>
                          <a:pPr algn="ctr"/>
                          <a:r>
                            <a:rPr lang="en-US" sz="2400" dirty="0"/>
                            <a:t>8.3</a:t>
                          </a:r>
                        </a:p>
                      </a:txBody>
                      <a:tcPr/>
                    </a:tc>
                    <a:tc>
                      <a:txBody>
                        <a:bodyPr/>
                        <a:lstStyle/>
                        <a:p>
                          <a:pPr algn="ctr"/>
                          <a:r>
                            <a:rPr lang="en-US" sz="2400" dirty="0"/>
                            <a:t>8.0</a:t>
                          </a:r>
                        </a:p>
                      </a:txBody>
                      <a:tcPr/>
                    </a:tc>
                    <a:extLst>
                      <a:ext uri="{0D108BD9-81ED-4DB2-BD59-A6C34878D82A}">
                        <a16:rowId xmlns:a16="http://schemas.microsoft.com/office/drawing/2014/main" val="3687434070"/>
                      </a:ext>
                    </a:extLst>
                  </a:tr>
                  <a:tr h="457200">
                    <a:tc>
                      <a:txBody>
                        <a:bodyPr/>
                        <a:lstStyle/>
                        <a:p>
                          <a:pPr algn="ctr"/>
                          <a:r>
                            <a:rPr lang="en-US" sz="2400" b="1" dirty="0"/>
                            <a:t>J</a:t>
                          </a:r>
                        </a:p>
                      </a:txBody>
                      <a:tcPr/>
                    </a:tc>
                    <a:tc>
                      <a:txBody>
                        <a:bodyPr/>
                        <a:lstStyle/>
                        <a:p>
                          <a:pPr algn="ctr"/>
                          <a:r>
                            <a:rPr lang="en-US" sz="2400" b="0" i="0" kern="1200" dirty="0">
                              <a:solidFill>
                                <a:schemeClr val="dk1"/>
                              </a:solidFill>
                              <a:effectLst/>
                              <a:latin typeface="+mn-lt"/>
                              <a:ea typeface="+mn-ea"/>
                              <a:cs typeface="+mn-cs"/>
                            </a:rPr>
                            <a:t>16,698</a:t>
                          </a:r>
                          <a:endParaRPr lang="en-US" sz="2400" dirty="0"/>
                        </a:p>
                      </a:txBody>
                      <a:tcPr/>
                    </a:tc>
                    <a:tc>
                      <a:txBody>
                        <a:bodyPr/>
                        <a:lstStyle/>
                        <a:p>
                          <a:pPr algn="ctr"/>
                          <a:r>
                            <a:rPr lang="en-US" sz="2400" b="0" i="0" kern="1200" dirty="0">
                              <a:solidFill>
                                <a:schemeClr val="dk1"/>
                              </a:solidFill>
                              <a:effectLst/>
                              <a:latin typeface="+mn-lt"/>
                              <a:ea typeface="+mn-ea"/>
                              <a:cs typeface="+mn-cs"/>
                            </a:rPr>
                            <a:t>3,170,662</a:t>
                          </a:r>
                          <a:endParaRPr lang="en-US" sz="2400" dirty="0"/>
                        </a:p>
                      </a:txBody>
                      <a:tcPr/>
                    </a:tc>
                    <a:tc>
                      <a:txBody>
                        <a:bodyPr/>
                        <a:lstStyle/>
                        <a:p>
                          <a:pPr algn="ctr"/>
                          <a:r>
                            <a:rPr lang="en-US" sz="2400" dirty="0"/>
                            <a:t>498</a:t>
                          </a:r>
                        </a:p>
                      </a:txBody>
                      <a:tcPr/>
                    </a:tc>
                    <a:extLst>
                      <a:ext uri="{0D108BD9-81ED-4DB2-BD59-A6C34878D82A}">
                        <a16:rowId xmlns:a16="http://schemas.microsoft.com/office/drawing/2014/main" val="2061305341"/>
                      </a:ext>
                    </a:extLst>
                  </a:tr>
                </a:tbl>
              </a:graphicData>
            </a:graphic>
          </p:graphicFrame>
        </mc:Fallback>
      </mc:AlternateContent>
    </p:spTree>
    <p:extLst>
      <p:ext uri="{BB962C8B-B14F-4D97-AF65-F5344CB8AC3E}">
        <p14:creationId xmlns:p14="http://schemas.microsoft.com/office/powerpoint/2010/main" val="41908687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2937AB-E6A6-82FE-23C9-020AF05E8175}"/>
              </a:ext>
            </a:extLst>
          </p:cNvPr>
          <p:cNvSpPr>
            <a:spLocks noGrp="1"/>
          </p:cNvSpPr>
          <p:nvPr>
            <p:ph type="title"/>
          </p:nvPr>
        </p:nvSpPr>
        <p:spPr/>
        <p:txBody>
          <a:bodyPr/>
          <a:lstStyle/>
          <a:p>
            <a:r>
              <a:rPr lang="en-US" dirty="0"/>
              <a:t>SEIR Model Validation Prediction</a:t>
            </a:r>
          </a:p>
        </p:txBody>
      </p:sp>
      <p:pic>
        <p:nvPicPr>
          <p:cNvPr id="7" name="Content Placeholder 6">
            <a:extLst>
              <a:ext uri="{FF2B5EF4-FFF2-40B4-BE49-F238E27FC236}">
                <a16:creationId xmlns:a16="http://schemas.microsoft.com/office/drawing/2014/main" id="{6CAFFDF7-7B4D-F087-83F9-5D888D87368B}"/>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8899" y="1385251"/>
            <a:ext cx="4114800" cy="2743200"/>
          </a:xfrm>
        </p:spPr>
      </p:pic>
      <p:pic>
        <p:nvPicPr>
          <p:cNvPr id="10" name="Graphic 9">
            <a:extLst>
              <a:ext uri="{FF2B5EF4-FFF2-40B4-BE49-F238E27FC236}">
                <a16:creationId xmlns:a16="http://schemas.microsoft.com/office/drawing/2014/main" id="{F67A4F28-6537-CF18-206B-DFBD10A4EAF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30174" y="4049713"/>
            <a:ext cx="4114800" cy="2743200"/>
          </a:xfrm>
          <a:prstGeom prst="rect">
            <a:avLst/>
          </a:prstGeom>
        </p:spPr>
      </p:pic>
      <p:pic>
        <p:nvPicPr>
          <p:cNvPr id="12" name="Graphic 11">
            <a:extLst>
              <a:ext uri="{FF2B5EF4-FFF2-40B4-BE49-F238E27FC236}">
                <a16:creationId xmlns:a16="http://schemas.microsoft.com/office/drawing/2014/main" id="{3357128B-15CC-4053-9D95-668FB4ECCB1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121150" y="1385251"/>
            <a:ext cx="4114800" cy="2743200"/>
          </a:xfrm>
          <a:prstGeom prst="rect">
            <a:avLst/>
          </a:prstGeom>
        </p:spPr>
      </p:pic>
      <p:pic>
        <p:nvPicPr>
          <p:cNvPr id="15" name="Graphic 14">
            <a:extLst>
              <a:ext uri="{FF2B5EF4-FFF2-40B4-BE49-F238E27FC236}">
                <a16:creationId xmlns:a16="http://schemas.microsoft.com/office/drawing/2014/main" id="{0483D152-1022-C10F-2C16-480785DBAC2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152106" y="4049713"/>
            <a:ext cx="4114800" cy="2743200"/>
          </a:xfrm>
          <a:prstGeom prst="rect">
            <a:avLst/>
          </a:prstGeom>
        </p:spPr>
      </p:pic>
      <p:pic>
        <p:nvPicPr>
          <p:cNvPr id="18" name="Graphic 17">
            <a:extLst>
              <a:ext uri="{FF2B5EF4-FFF2-40B4-BE49-F238E27FC236}">
                <a16:creationId xmlns:a16="http://schemas.microsoft.com/office/drawing/2014/main" id="{0AEA1FBE-8153-D885-0035-D67568C8994C}"/>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112126" y="1385251"/>
            <a:ext cx="4114800" cy="2743200"/>
          </a:xfrm>
          <a:prstGeom prst="rect">
            <a:avLst/>
          </a:prstGeom>
        </p:spPr>
      </p:pic>
      <p:pic>
        <p:nvPicPr>
          <p:cNvPr id="21" name="Graphic 20">
            <a:extLst>
              <a:ext uri="{FF2B5EF4-FFF2-40B4-BE49-F238E27FC236}">
                <a16:creationId xmlns:a16="http://schemas.microsoft.com/office/drawing/2014/main" id="{2C747ECB-F4C0-7896-AC79-483C0D35597A}"/>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8112126" y="4049713"/>
            <a:ext cx="4114800" cy="2743200"/>
          </a:xfrm>
          <a:prstGeom prst="rect">
            <a:avLst/>
          </a:prstGeom>
        </p:spPr>
      </p:pic>
    </p:spTree>
    <p:extLst>
      <p:ext uri="{BB962C8B-B14F-4D97-AF65-F5344CB8AC3E}">
        <p14:creationId xmlns:p14="http://schemas.microsoft.com/office/powerpoint/2010/main" val="23966695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5F6D42-2E4D-B74E-AE3C-69BBB4FE664F}"/>
              </a:ext>
            </a:extLst>
          </p:cNvPr>
          <p:cNvSpPr>
            <a:spLocks noGrp="1"/>
          </p:cNvSpPr>
          <p:nvPr>
            <p:ph type="title"/>
          </p:nvPr>
        </p:nvSpPr>
        <p:spPr/>
        <p:txBody>
          <a:bodyPr/>
          <a:lstStyle/>
          <a:p>
            <a:r>
              <a:rPr lang="en-US" dirty="0"/>
              <a:t>SEIR Model Validation Prediction Parameters</a:t>
            </a:r>
          </a:p>
        </p:txBody>
      </p:sp>
      <mc:AlternateContent xmlns:mc="http://schemas.openxmlformats.org/markup-compatibility/2006">
        <mc:Choice xmlns:a14="http://schemas.microsoft.com/office/drawing/2010/main" Requires="a14">
          <p:graphicFrame>
            <p:nvGraphicFramePr>
              <p:cNvPr id="7" name="Table 7">
                <a:extLst>
                  <a:ext uri="{FF2B5EF4-FFF2-40B4-BE49-F238E27FC236}">
                    <a16:creationId xmlns:a16="http://schemas.microsoft.com/office/drawing/2014/main" id="{C5EF6AA4-1273-124F-CAC1-97F76CF7AF4F}"/>
                  </a:ext>
                </a:extLst>
              </p:cNvPr>
              <p:cNvGraphicFramePr>
                <a:graphicFrameLocks noGrp="1"/>
              </p:cNvGraphicFramePr>
              <p:nvPr>
                <p:ph idx="1"/>
                <p:extLst>
                  <p:ext uri="{D42A27DB-BD31-4B8C-83A1-F6EECF244321}">
                    <p14:modId xmlns:p14="http://schemas.microsoft.com/office/powerpoint/2010/main" val="1032393044"/>
                  </p:ext>
                </p:extLst>
              </p:nvPr>
            </p:nvGraphicFramePr>
            <p:xfrm>
              <a:off x="838200" y="1874520"/>
              <a:ext cx="10515596" cy="4572000"/>
            </p:xfrm>
            <a:graphic>
              <a:graphicData uri="http://schemas.openxmlformats.org/drawingml/2006/table">
                <a:tbl>
                  <a:tblPr firstRow="1" bandRow="1">
                    <a:tableStyleId>{22838BEF-8BB2-4498-84A7-C5851F593DF1}</a:tableStyleId>
                  </a:tblPr>
                  <a:tblGrid>
                    <a:gridCol w="2628899">
                      <a:extLst>
                        <a:ext uri="{9D8B030D-6E8A-4147-A177-3AD203B41FA5}">
                          <a16:colId xmlns:a16="http://schemas.microsoft.com/office/drawing/2014/main" val="1581357855"/>
                        </a:ext>
                      </a:extLst>
                    </a:gridCol>
                    <a:gridCol w="2628899">
                      <a:extLst>
                        <a:ext uri="{9D8B030D-6E8A-4147-A177-3AD203B41FA5}">
                          <a16:colId xmlns:a16="http://schemas.microsoft.com/office/drawing/2014/main" val="178429253"/>
                        </a:ext>
                      </a:extLst>
                    </a:gridCol>
                    <a:gridCol w="2628899">
                      <a:extLst>
                        <a:ext uri="{9D8B030D-6E8A-4147-A177-3AD203B41FA5}">
                          <a16:colId xmlns:a16="http://schemas.microsoft.com/office/drawing/2014/main" val="3150012581"/>
                        </a:ext>
                      </a:extLst>
                    </a:gridCol>
                    <a:gridCol w="2628899">
                      <a:extLst>
                        <a:ext uri="{9D8B030D-6E8A-4147-A177-3AD203B41FA5}">
                          <a16:colId xmlns:a16="http://schemas.microsoft.com/office/drawing/2014/main" val="2978042390"/>
                        </a:ext>
                      </a:extLst>
                    </a:gridCol>
                  </a:tblGrid>
                  <a:tr h="370840">
                    <a:tc>
                      <a:txBody>
                        <a:bodyPr/>
                        <a:lstStyle/>
                        <a:p>
                          <a:pPr algn="ctr"/>
                          <a:endParaRPr lang="en-US" sz="2400" dirty="0"/>
                        </a:p>
                      </a:txBody>
                      <a:tcPr/>
                    </a:tc>
                    <a:tc>
                      <a:txBody>
                        <a:bodyPr/>
                        <a:lstStyle/>
                        <a:p>
                          <a:pPr algn="ctr"/>
                          <a:r>
                            <a:rPr lang="en-US" sz="2400" dirty="0"/>
                            <a:t>P = 1</a:t>
                          </a:r>
                        </a:p>
                      </a:txBody>
                      <a:tcPr/>
                    </a:tc>
                    <a:tc>
                      <a:txBody>
                        <a:bodyPr/>
                        <a:lstStyle/>
                        <a:p>
                          <a:pPr algn="ctr"/>
                          <a:r>
                            <a:rPr lang="en-US" sz="2400" dirty="0"/>
                            <a:t>P = 2</a:t>
                          </a:r>
                        </a:p>
                      </a:txBody>
                      <a:tcPr/>
                    </a:tc>
                    <a:tc>
                      <a:txBody>
                        <a:bodyPr/>
                        <a:lstStyle/>
                        <a:p>
                          <a:pPr algn="ctr"/>
                          <a:r>
                            <a:rPr lang="en-US" sz="2400" dirty="0"/>
                            <a:t>P = ∞</a:t>
                          </a:r>
                        </a:p>
                      </a:txBody>
                      <a:tcPr/>
                    </a:tc>
                    <a:extLst>
                      <a:ext uri="{0D108BD9-81ED-4DB2-BD59-A6C34878D82A}">
                        <a16:rowId xmlns:a16="http://schemas.microsoft.com/office/drawing/2014/main" val="1230869410"/>
                      </a:ext>
                    </a:extLst>
                  </a:tr>
                  <a:tr h="370840">
                    <a:tc>
                      <a:txBody>
                        <a:bodyPr/>
                        <a:lstStyle/>
                        <a:p>
                          <a:pPr algn="ctr"/>
                          <a:r>
                            <a:rPr lang="el-GR" sz="2400" b="1" dirty="0"/>
                            <a:t>α</a:t>
                          </a:r>
                          <a:endParaRPr lang="en-US" sz="2400" b="1" dirty="0"/>
                        </a:p>
                      </a:txBody>
                      <a:tcPr/>
                    </a:tc>
                    <a:tc>
                      <a:txBody>
                        <a:bodyPr/>
                        <a:lstStyle/>
                        <a:p>
                          <a:pPr algn="ctr"/>
                          <a:r>
                            <a:rPr lang="en-US" sz="1800" b="0" i="0" kern="1200" dirty="0">
                              <a:solidFill>
                                <a:schemeClr val="dk1"/>
                              </a:solidFill>
                              <a:effectLst/>
                              <a:latin typeface="+mn-lt"/>
                              <a:ea typeface="+mn-ea"/>
                              <a:cs typeface="+mn-cs"/>
                            </a:rPr>
                            <a:t>0.09</a:t>
                          </a:r>
                          <a:endParaRPr lang="en-US" sz="2400" dirty="0"/>
                        </a:p>
                      </a:txBody>
                      <a:tcPr/>
                    </a:tc>
                    <a:tc>
                      <a:txBody>
                        <a:bodyPr/>
                        <a:lstStyle/>
                        <a:p>
                          <a:pPr algn="ctr"/>
                          <a:r>
                            <a:rPr lang="en-US" sz="2400" dirty="0"/>
                            <a:t>0.09</a:t>
                          </a:r>
                        </a:p>
                      </a:txBody>
                      <a:tcPr/>
                    </a:tc>
                    <a:tc>
                      <a:txBody>
                        <a:bodyPr/>
                        <a:lstStyle/>
                        <a:p>
                          <a:pPr algn="ctr"/>
                          <a:r>
                            <a:rPr lang="en-US" sz="2400" dirty="0"/>
                            <a:t>0.07</a:t>
                          </a:r>
                        </a:p>
                      </a:txBody>
                      <a:tcPr/>
                    </a:tc>
                    <a:extLst>
                      <a:ext uri="{0D108BD9-81ED-4DB2-BD59-A6C34878D82A}">
                        <a16:rowId xmlns:a16="http://schemas.microsoft.com/office/drawing/2014/main" val="2970010057"/>
                      </a:ext>
                    </a:extLst>
                  </a:tr>
                  <a:tr h="370840">
                    <a:tc>
                      <a:txBody>
                        <a:bodyPr/>
                        <a:lstStyle/>
                        <a:p>
                          <a:pPr algn="ctr"/>
                          <a:r>
                            <a:rPr lang="el-GR" sz="2400" b="1" dirty="0"/>
                            <a:t>β</a:t>
                          </a:r>
                          <a:endParaRPr lang="en-US" sz="2400" b="1" dirty="0"/>
                        </a:p>
                      </a:txBody>
                      <a:tcPr/>
                    </a:tc>
                    <a:tc>
                      <a:txBody>
                        <a:bodyPr/>
                        <a:lstStyle/>
                        <a:p>
                          <a:pPr algn="ctr"/>
                          <a:r>
                            <a:rPr lang="en-US" sz="1800" b="0" i="0" kern="1200" dirty="0">
                              <a:solidFill>
                                <a:schemeClr val="dk1"/>
                              </a:solidFill>
                              <a:effectLst/>
                              <a:latin typeface="+mn-lt"/>
                              <a:ea typeface="+mn-ea"/>
                              <a:cs typeface="+mn-cs"/>
                            </a:rPr>
                            <a:t>0.45</a:t>
                          </a:r>
                          <a:endParaRPr lang="en-US" sz="2400" dirty="0"/>
                        </a:p>
                      </a:txBody>
                      <a:tcPr/>
                    </a:tc>
                    <a:tc>
                      <a:txBody>
                        <a:bodyPr/>
                        <a:lstStyle/>
                        <a:p>
                          <a:pPr algn="ctr"/>
                          <a:r>
                            <a:rPr lang="en-US" sz="2400" dirty="0"/>
                            <a:t>0.45</a:t>
                          </a:r>
                        </a:p>
                      </a:txBody>
                      <a:tcPr/>
                    </a:tc>
                    <a:tc>
                      <a:txBody>
                        <a:bodyPr/>
                        <a:lstStyle/>
                        <a:p>
                          <a:pPr algn="ctr"/>
                          <a:r>
                            <a:rPr lang="en-US" sz="2400" dirty="0"/>
                            <a:t>0.29</a:t>
                          </a:r>
                        </a:p>
                      </a:txBody>
                      <a:tcPr/>
                    </a:tc>
                    <a:extLst>
                      <a:ext uri="{0D108BD9-81ED-4DB2-BD59-A6C34878D82A}">
                        <a16:rowId xmlns:a16="http://schemas.microsoft.com/office/drawing/2014/main" val="2568903513"/>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𝑹</m:t>
                                    </m:r>
                                  </m:e>
                                  <m:sub>
                                    <m:r>
                                      <a:rPr lang="en-US" sz="2400" b="1" i="1" smtClean="0">
                                        <a:latin typeface="Cambria Math" panose="02040503050406030204" pitchFamily="18" charset="0"/>
                                      </a:rPr>
                                      <m:t>𝟎</m:t>
                                    </m:r>
                                  </m:sub>
                                </m:sSub>
                              </m:oMath>
                            </m:oMathPara>
                          </a14:m>
                          <a:endParaRPr lang="en-US" sz="2400" b="1" dirty="0"/>
                        </a:p>
                      </a:txBody>
                      <a:tcPr/>
                    </a:tc>
                    <a:tc>
                      <a:txBody>
                        <a:bodyPr/>
                        <a:lstStyle/>
                        <a:p>
                          <a:pPr algn="ctr"/>
                          <a:r>
                            <a:rPr lang="en-US" sz="2400" dirty="0"/>
                            <a:t>5.0</a:t>
                          </a:r>
                        </a:p>
                      </a:txBody>
                      <a:tcPr/>
                    </a:tc>
                    <a:tc>
                      <a:txBody>
                        <a:bodyPr/>
                        <a:lstStyle/>
                        <a:p>
                          <a:pPr algn="ctr"/>
                          <a:r>
                            <a:rPr lang="en-US" sz="2400" dirty="0"/>
                            <a:t>5.0</a:t>
                          </a:r>
                        </a:p>
                      </a:txBody>
                      <a:tcPr/>
                    </a:tc>
                    <a:tc>
                      <a:txBody>
                        <a:bodyPr/>
                        <a:lstStyle/>
                        <a:p>
                          <a:pPr algn="ctr"/>
                          <a:r>
                            <a:rPr lang="en-US" sz="2400" dirty="0"/>
                            <a:t>4.2</a:t>
                          </a:r>
                        </a:p>
                      </a:txBody>
                      <a:tcPr/>
                    </a:tc>
                    <a:extLst>
                      <a:ext uri="{0D108BD9-81ED-4DB2-BD59-A6C34878D82A}">
                        <a16:rowId xmlns:a16="http://schemas.microsoft.com/office/drawing/2014/main" val="3502340492"/>
                      </a:ext>
                    </a:extLst>
                  </a:tr>
                  <a:tr h="370840">
                    <a:tc>
                      <a:txBody>
                        <a:bodyPr/>
                        <a:lstStyle/>
                        <a:p>
                          <a:pPr algn="ctr"/>
                          <a:r>
                            <a:rPr lang="el-GR" sz="2400" b="1" dirty="0"/>
                            <a:t>δ</a:t>
                          </a:r>
                          <a:r>
                            <a:rPr lang="en-US" sz="2400" b="1" dirty="0"/>
                            <a:t> (fixed)</a:t>
                          </a:r>
                        </a:p>
                      </a:txBody>
                      <a:tcPr/>
                    </a:tc>
                    <a:tc>
                      <a:txBody>
                        <a:bodyPr/>
                        <a:lstStyle/>
                        <a:p>
                          <a:pPr algn="ctr"/>
                          <a:r>
                            <a:rPr lang="en-US" sz="2400" dirty="0"/>
                            <a:t>0.1</a:t>
                          </a:r>
                        </a:p>
                      </a:txBody>
                      <a:tcPr/>
                    </a:tc>
                    <a:tc>
                      <a:txBody>
                        <a:bodyPr/>
                        <a:lstStyle/>
                        <a:p>
                          <a:pPr algn="ctr"/>
                          <a:r>
                            <a:rPr lang="en-US" sz="2400" dirty="0"/>
                            <a:t>0.1</a:t>
                          </a:r>
                        </a:p>
                      </a:txBody>
                      <a:tcPr/>
                    </a:tc>
                    <a:tc>
                      <a:txBody>
                        <a:bodyPr/>
                        <a:lstStyle/>
                        <a:p>
                          <a:pPr algn="ctr"/>
                          <a:r>
                            <a:rPr lang="en-US" sz="2400" dirty="0"/>
                            <a:t>0.1</a:t>
                          </a:r>
                        </a:p>
                      </a:txBody>
                      <a:tcPr/>
                    </a:tc>
                    <a:extLst>
                      <a:ext uri="{0D108BD9-81ED-4DB2-BD59-A6C34878D82A}">
                        <a16:rowId xmlns:a16="http://schemas.microsoft.com/office/drawing/2014/main" val="1884139305"/>
                      </a:ext>
                    </a:extLst>
                  </a:tr>
                  <a:tr h="370840">
                    <a:tc>
                      <a:txBody>
                        <a:bodyPr/>
                        <a:lstStyle/>
                        <a:p>
                          <a:pPr algn="ctr"/>
                          <a:r>
                            <a:rPr lang="en-US" sz="2400" b="1" dirty="0"/>
                            <a:t>N / </a:t>
                          </a:r>
                          <a14:m>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𝑵</m:t>
                                  </m:r>
                                </m:e>
                                <m:sub>
                                  <m:r>
                                    <a:rPr lang="en-US" sz="2400" b="1" i="1" smtClean="0">
                                      <a:latin typeface="Cambria Math" panose="02040503050406030204" pitchFamily="18" charset="0"/>
                                    </a:rPr>
                                    <m:t>𝒎𝒂𝒙</m:t>
                                  </m:r>
                                </m:sub>
                              </m:sSub>
                            </m:oMath>
                          </a14:m>
                          <a:endParaRPr lang="en-US" sz="2400" b="1" dirty="0"/>
                        </a:p>
                      </a:txBody>
                      <a:tcPr/>
                    </a:tc>
                    <a:tc>
                      <a:txBody>
                        <a:bodyPr/>
                        <a:lstStyle/>
                        <a:p>
                          <a:pPr algn="ctr"/>
                          <a:r>
                            <a:rPr lang="en-US" sz="2400" dirty="0"/>
                            <a:t>1%</a:t>
                          </a:r>
                        </a:p>
                      </a:txBody>
                      <a:tcPr/>
                    </a:tc>
                    <a:tc>
                      <a:txBody>
                        <a:bodyPr/>
                        <a:lstStyle/>
                        <a:p>
                          <a:pPr algn="ctr"/>
                          <a:r>
                            <a:rPr lang="en-US" sz="2400" dirty="0"/>
                            <a:t>1%</a:t>
                          </a:r>
                        </a:p>
                      </a:txBody>
                      <a:tcPr/>
                    </a:tc>
                    <a:tc>
                      <a:txBody>
                        <a:bodyPr/>
                        <a:lstStyle/>
                        <a:p>
                          <a:pPr algn="ctr"/>
                          <a:r>
                            <a:rPr lang="en-US" sz="2400" dirty="0"/>
                            <a:t>1%</a:t>
                          </a:r>
                        </a:p>
                      </a:txBody>
                      <a:tcPr/>
                    </a:tc>
                    <a:extLst>
                      <a:ext uri="{0D108BD9-81ED-4DB2-BD59-A6C34878D82A}">
                        <a16:rowId xmlns:a16="http://schemas.microsoft.com/office/drawing/2014/main" val="2060395546"/>
                      </a:ext>
                    </a:extLst>
                  </a:tr>
                  <a:tr h="370840">
                    <a:tc>
                      <a:txBody>
                        <a:bodyPr/>
                        <a:lstStyle/>
                        <a:p>
                          <a:pPr algn="ctr"/>
                          <a:r>
                            <a:rPr lang="el-GR" sz="2400" b="1" dirty="0"/>
                            <a:t>γ</a:t>
                          </a:r>
                          <a:endParaRPr lang="en-US" sz="2400" b="1" dirty="0"/>
                        </a:p>
                      </a:txBody>
                      <a:tcPr/>
                    </a:tc>
                    <a:tc>
                      <a:txBody>
                        <a:bodyPr/>
                        <a:lstStyle/>
                        <a:p>
                          <a:pPr algn="ctr"/>
                          <a:r>
                            <a:rPr lang="en-US" sz="1800" b="0" i="0" kern="1200" dirty="0">
                              <a:solidFill>
                                <a:schemeClr val="dk1"/>
                              </a:solidFill>
                              <a:effectLst/>
                              <a:latin typeface="+mn-lt"/>
                              <a:ea typeface="+mn-ea"/>
                              <a:cs typeface="+mn-cs"/>
                            </a:rPr>
                            <a:t>0.027</a:t>
                          </a:r>
                          <a:endParaRPr lang="en-US" sz="2400" dirty="0"/>
                        </a:p>
                      </a:txBody>
                      <a:tcPr/>
                    </a:tc>
                    <a:tc>
                      <a:txBody>
                        <a:bodyPr/>
                        <a:lstStyle/>
                        <a:p>
                          <a:pPr algn="ctr"/>
                          <a:r>
                            <a:rPr lang="en-US" sz="1800" b="0" i="0" kern="1200" dirty="0">
                              <a:solidFill>
                                <a:schemeClr val="dk1"/>
                              </a:solidFill>
                              <a:effectLst/>
                              <a:latin typeface="+mn-lt"/>
                              <a:ea typeface="+mn-ea"/>
                              <a:cs typeface="+mn-cs"/>
                            </a:rPr>
                            <a:t>0.027</a:t>
                          </a:r>
                          <a:endParaRPr lang="en-US" sz="2400" dirty="0"/>
                        </a:p>
                      </a:txBody>
                      <a:tcPr/>
                    </a:tc>
                    <a:tc>
                      <a:txBody>
                        <a:bodyPr/>
                        <a:lstStyle/>
                        <a:p>
                          <a:pPr algn="ctr"/>
                          <a:r>
                            <a:rPr lang="en-US" sz="1800" b="0" i="0" kern="1200" dirty="0">
                              <a:solidFill>
                                <a:schemeClr val="dk1"/>
                              </a:solidFill>
                              <a:effectLst/>
                              <a:latin typeface="+mn-lt"/>
                              <a:ea typeface="+mn-ea"/>
                              <a:cs typeface="+mn-cs"/>
                            </a:rPr>
                            <a:t>0.037</a:t>
                          </a:r>
                          <a:endParaRPr lang="en-US" sz="2400" dirty="0"/>
                        </a:p>
                      </a:txBody>
                      <a:tcPr/>
                    </a:tc>
                    <a:extLst>
                      <a:ext uri="{0D108BD9-81ED-4DB2-BD59-A6C34878D82A}">
                        <a16:rowId xmlns:a16="http://schemas.microsoft.com/office/drawing/2014/main" val="4284438900"/>
                      </a:ext>
                    </a:extLst>
                  </a:tr>
                  <a:tr h="370840">
                    <a:tc>
                      <a:txBody>
                        <a:bodyPr/>
                        <a:lstStyle/>
                        <a:p>
                          <a:pPr algn="ctr"/>
                          <a:r>
                            <a:rPr lang="en-US" sz="2400" b="1" dirty="0"/>
                            <a:t>E(0) / I(</a:t>
                          </a:r>
                          <a14:m>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𝒕</m:t>
                                  </m:r>
                                </m:e>
                                <m:sub>
                                  <m:r>
                                    <a:rPr lang="en-US" sz="2400" b="1" i="1" smtClean="0">
                                      <a:latin typeface="Cambria Math" panose="02040503050406030204" pitchFamily="18" charset="0"/>
                                    </a:rPr>
                                    <m:t>𝟎</m:t>
                                  </m:r>
                                </m:sub>
                              </m:sSub>
                            </m:oMath>
                          </a14:m>
                          <a:r>
                            <a:rPr lang="en-US" sz="2400" b="1" dirty="0"/>
                            <a:t>)</a:t>
                          </a:r>
                        </a:p>
                      </a:txBody>
                      <a:tcPr/>
                    </a:tc>
                    <a:tc>
                      <a:txBody>
                        <a:bodyPr/>
                        <a:lstStyle/>
                        <a:p>
                          <a:pPr algn="ctr"/>
                          <a:r>
                            <a:rPr lang="en-US" sz="2400" dirty="0"/>
                            <a:t>1.0</a:t>
                          </a:r>
                        </a:p>
                      </a:txBody>
                      <a:tcPr/>
                    </a:tc>
                    <a:tc>
                      <a:txBody>
                        <a:bodyPr/>
                        <a:lstStyle/>
                        <a:p>
                          <a:pPr algn="ctr"/>
                          <a:r>
                            <a:rPr lang="en-US" sz="2400" dirty="0"/>
                            <a:t>1.0</a:t>
                          </a:r>
                        </a:p>
                      </a:txBody>
                      <a:tcPr/>
                    </a:tc>
                    <a:tc>
                      <a:txBody>
                        <a:bodyPr/>
                        <a:lstStyle/>
                        <a:p>
                          <a:pPr algn="ctr"/>
                          <a:r>
                            <a:rPr lang="en-US" sz="2400" dirty="0"/>
                            <a:t>1.0</a:t>
                          </a:r>
                        </a:p>
                      </a:txBody>
                      <a:tcPr/>
                    </a:tc>
                    <a:extLst>
                      <a:ext uri="{0D108BD9-81ED-4DB2-BD59-A6C34878D82A}">
                        <a16:rowId xmlns:a16="http://schemas.microsoft.com/office/drawing/2014/main" val="3175817811"/>
                      </a:ext>
                    </a:extLst>
                  </a:tr>
                  <a:tr h="370840">
                    <a:tc>
                      <a:txBody>
                        <a:bodyPr/>
                        <a:lstStyle/>
                        <a:p>
                          <a:pPr algn="ctr"/>
                          <a:r>
                            <a:rPr lang="en-US" sz="2400" b="1" dirty="0"/>
                            <a:t>I(0) / I(</a:t>
                          </a:r>
                          <a14:m>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𝒕</m:t>
                                  </m:r>
                                </m:e>
                                <m:sub>
                                  <m:r>
                                    <a:rPr lang="en-US" sz="2400" b="1" i="1" smtClean="0">
                                      <a:latin typeface="Cambria Math" panose="02040503050406030204" pitchFamily="18" charset="0"/>
                                    </a:rPr>
                                    <m:t>𝟎</m:t>
                                  </m:r>
                                </m:sub>
                              </m:sSub>
                            </m:oMath>
                          </a14:m>
                          <a:r>
                            <a:rPr lang="en-US" sz="2400" b="1" dirty="0"/>
                            <a:t>)</a:t>
                          </a:r>
                        </a:p>
                      </a:txBody>
                      <a:tcPr/>
                    </a:tc>
                    <a:tc>
                      <a:txBody>
                        <a:bodyPr/>
                        <a:lstStyle/>
                        <a:p>
                          <a:pPr algn="ctr"/>
                          <a:r>
                            <a:rPr lang="en-US" sz="2400" dirty="0"/>
                            <a:t>6.0</a:t>
                          </a:r>
                        </a:p>
                      </a:txBody>
                      <a:tcPr/>
                    </a:tc>
                    <a:tc>
                      <a:txBody>
                        <a:bodyPr/>
                        <a:lstStyle/>
                        <a:p>
                          <a:pPr algn="ctr"/>
                          <a:r>
                            <a:rPr lang="en-US" sz="2400" dirty="0"/>
                            <a:t>6.0</a:t>
                          </a:r>
                        </a:p>
                      </a:txBody>
                      <a:tcPr/>
                    </a:tc>
                    <a:tc>
                      <a:txBody>
                        <a:bodyPr/>
                        <a:lstStyle/>
                        <a:p>
                          <a:pPr algn="ctr"/>
                          <a:r>
                            <a:rPr lang="en-US" sz="2400" dirty="0"/>
                            <a:t>7.9</a:t>
                          </a:r>
                        </a:p>
                      </a:txBody>
                      <a:tcPr/>
                    </a:tc>
                    <a:extLst>
                      <a:ext uri="{0D108BD9-81ED-4DB2-BD59-A6C34878D82A}">
                        <a16:rowId xmlns:a16="http://schemas.microsoft.com/office/drawing/2014/main" val="3687434070"/>
                      </a:ext>
                    </a:extLst>
                  </a:tr>
                  <a:tr h="370840">
                    <a:tc>
                      <a:txBody>
                        <a:bodyPr/>
                        <a:lstStyle/>
                        <a:p>
                          <a:pPr algn="ctr"/>
                          <a:r>
                            <a:rPr lang="en-US" sz="2400" b="1" dirty="0"/>
                            <a:t>J</a:t>
                          </a:r>
                        </a:p>
                      </a:txBody>
                      <a:tcPr/>
                    </a:tc>
                    <a:tc>
                      <a:txBody>
                        <a:bodyPr/>
                        <a:lstStyle/>
                        <a:p>
                          <a:pPr algn="ctr"/>
                          <a:r>
                            <a:rPr lang="en-US" sz="2400" b="0" i="0" kern="1200" dirty="0">
                              <a:solidFill>
                                <a:schemeClr val="dk1"/>
                              </a:solidFill>
                              <a:effectLst/>
                              <a:latin typeface="+mn-lt"/>
                              <a:ea typeface="+mn-ea"/>
                              <a:cs typeface="+mn-cs"/>
                            </a:rPr>
                            <a:t>3,136</a:t>
                          </a:r>
                          <a:endParaRPr lang="en-US" sz="2400" dirty="0"/>
                        </a:p>
                      </a:txBody>
                      <a:tcPr/>
                    </a:tc>
                    <a:tc>
                      <a:txBody>
                        <a:bodyPr/>
                        <a:lstStyle/>
                        <a:p>
                          <a:pPr algn="ctr"/>
                          <a:r>
                            <a:rPr lang="en-US" sz="2400" b="0" i="0" kern="1200" dirty="0">
                              <a:solidFill>
                                <a:schemeClr val="dk1"/>
                              </a:solidFill>
                              <a:effectLst/>
                              <a:latin typeface="+mn-lt"/>
                              <a:ea typeface="+mn-ea"/>
                              <a:cs typeface="+mn-cs"/>
                            </a:rPr>
                            <a:t>368,520</a:t>
                          </a:r>
                          <a:endParaRPr lang="en-US" sz="2400" dirty="0"/>
                        </a:p>
                      </a:txBody>
                      <a:tcPr/>
                    </a:tc>
                    <a:tc>
                      <a:txBody>
                        <a:bodyPr/>
                        <a:lstStyle/>
                        <a:p>
                          <a:pPr algn="ctr"/>
                          <a:r>
                            <a:rPr lang="en-US" sz="2400" b="0" i="0" kern="1200" dirty="0">
                              <a:solidFill>
                                <a:schemeClr val="dk1"/>
                              </a:solidFill>
                              <a:effectLst/>
                              <a:latin typeface="+mn-lt"/>
                              <a:ea typeface="+mn-ea"/>
                              <a:cs typeface="+mn-cs"/>
                            </a:rPr>
                            <a:t>210</a:t>
                          </a:r>
                          <a:endParaRPr lang="en-US" sz="2400" dirty="0"/>
                        </a:p>
                      </a:txBody>
                      <a:tcPr/>
                    </a:tc>
                    <a:extLst>
                      <a:ext uri="{0D108BD9-81ED-4DB2-BD59-A6C34878D82A}">
                        <a16:rowId xmlns:a16="http://schemas.microsoft.com/office/drawing/2014/main" val="2061305341"/>
                      </a:ext>
                    </a:extLst>
                  </a:tr>
                </a:tbl>
              </a:graphicData>
            </a:graphic>
          </p:graphicFrame>
        </mc:Choice>
        <mc:Fallback>
          <p:graphicFrame>
            <p:nvGraphicFramePr>
              <p:cNvPr id="7" name="Table 7">
                <a:extLst>
                  <a:ext uri="{FF2B5EF4-FFF2-40B4-BE49-F238E27FC236}">
                    <a16:creationId xmlns:a16="http://schemas.microsoft.com/office/drawing/2014/main" id="{C5EF6AA4-1273-124F-CAC1-97F76CF7AF4F}"/>
                  </a:ext>
                </a:extLst>
              </p:cNvPr>
              <p:cNvGraphicFramePr>
                <a:graphicFrameLocks noGrp="1"/>
              </p:cNvGraphicFramePr>
              <p:nvPr>
                <p:ph idx="1"/>
                <p:extLst>
                  <p:ext uri="{D42A27DB-BD31-4B8C-83A1-F6EECF244321}">
                    <p14:modId xmlns:p14="http://schemas.microsoft.com/office/powerpoint/2010/main" val="1032393044"/>
                  </p:ext>
                </p:extLst>
              </p:nvPr>
            </p:nvGraphicFramePr>
            <p:xfrm>
              <a:off x="838200" y="1874520"/>
              <a:ext cx="10515596" cy="4572000"/>
            </p:xfrm>
            <a:graphic>
              <a:graphicData uri="http://schemas.openxmlformats.org/drawingml/2006/table">
                <a:tbl>
                  <a:tblPr firstRow="1" bandRow="1">
                    <a:tableStyleId>{22838BEF-8BB2-4498-84A7-C5851F593DF1}</a:tableStyleId>
                  </a:tblPr>
                  <a:tblGrid>
                    <a:gridCol w="2628899">
                      <a:extLst>
                        <a:ext uri="{9D8B030D-6E8A-4147-A177-3AD203B41FA5}">
                          <a16:colId xmlns:a16="http://schemas.microsoft.com/office/drawing/2014/main" val="1581357855"/>
                        </a:ext>
                      </a:extLst>
                    </a:gridCol>
                    <a:gridCol w="2628899">
                      <a:extLst>
                        <a:ext uri="{9D8B030D-6E8A-4147-A177-3AD203B41FA5}">
                          <a16:colId xmlns:a16="http://schemas.microsoft.com/office/drawing/2014/main" val="178429253"/>
                        </a:ext>
                      </a:extLst>
                    </a:gridCol>
                    <a:gridCol w="2628899">
                      <a:extLst>
                        <a:ext uri="{9D8B030D-6E8A-4147-A177-3AD203B41FA5}">
                          <a16:colId xmlns:a16="http://schemas.microsoft.com/office/drawing/2014/main" val="3150012581"/>
                        </a:ext>
                      </a:extLst>
                    </a:gridCol>
                    <a:gridCol w="2628899">
                      <a:extLst>
                        <a:ext uri="{9D8B030D-6E8A-4147-A177-3AD203B41FA5}">
                          <a16:colId xmlns:a16="http://schemas.microsoft.com/office/drawing/2014/main" val="2978042390"/>
                        </a:ext>
                      </a:extLst>
                    </a:gridCol>
                  </a:tblGrid>
                  <a:tr h="457200">
                    <a:tc>
                      <a:txBody>
                        <a:bodyPr/>
                        <a:lstStyle/>
                        <a:p>
                          <a:pPr algn="ctr"/>
                          <a:endParaRPr lang="en-US" sz="2400" dirty="0"/>
                        </a:p>
                      </a:txBody>
                      <a:tcPr/>
                    </a:tc>
                    <a:tc>
                      <a:txBody>
                        <a:bodyPr/>
                        <a:lstStyle/>
                        <a:p>
                          <a:pPr algn="ctr"/>
                          <a:r>
                            <a:rPr lang="en-US" sz="2400" dirty="0"/>
                            <a:t>P = 1</a:t>
                          </a:r>
                        </a:p>
                      </a:txBody>
                      <a:tcPr/>
                    </a:tc>
                    <a:tc>
                      <a:txBody>
                        <a:bodyPr/>
                        <a:lstStyle/>
                        <a:p>
                          <a:pPr algn="ctr"/>
                          <a:r>
                            <a:rPr lang="en-US" sz="2400" dirty="0"/>
                            <a:t>P = 2</a:t>
                          </a:r>
                        </a:p>
                      </a:txBody>
                      <a:tcPr/>
                    </a:tc>
                    <a:tc>
                      <a:txBody>
                        <a:bodyPr/>
                        <a:lstStyle/>
                        <a:p>
                          <a:pPr algn="ctr"/>
                          <a:r>
                            <a:rPr lang="en-US" sz="2400" dirty="0"/>
                            <a:t>P = ∞</a:t>
                          </a:r>
                        </a:p>
                      </a:txBody>
                      <a:tcPr/>
                    </a:tc>
                    <a:extLst>
                      <a:ext uri="{0D108BD9-81ED-4DB2-BD59-A6C34878D82A}">
                        <a16:rowId xmlns:a16="http://schemas.microsoft.com/office/drawing/2014/main" val="1230869410"/>
                      </a:ext>
                    </a:extLst>
                  </a:tr>
                  <a:tr h="457200">
                    <a:tc>
                      <a:txBody>
                        <a:bodyPr/>
                        <a:lstStyle/>
                        <a:p>
                          <a:pPr algn="ctr"/>
                          <a:r>
                            <a:rPr lang="el-GR" sz="2400" b="1" dirty="0"/>
                            <a:t>α</a:t>
                          </a:r>
                          <a:endParaRPr lang="en-US" sz="2400" b="1" dirty="0"/>
                        </a:p>
                      </a:txBody>
                      <a:tcPr/>
                    </a:tc>
                    <a:tc>
                      <a:txBody>
                        <a:bodyPr/>
                        <a:lstStyle/>
                        <a:p>
                          <a:pPr algn="ctr"/>
                          <a:r>
                            <a:rPr lang="en-US" sz="1800" b="0" i="0" kern="1200" dirty="0">
                              <a:solidFill>
                                <a:schemeClr val="dk1"/>
                              </a:solidFill>
                              <a:effectLst/>
                              <a:latin typeface="+mn-lt"/>
                              <a:ea typeface="+mn-ea"/>
                              <a:cs typeface="+mn-cs"/>
                            </a:rPr>
                            <a:t>0.09</a:t>
                          </a:r>
                          <a:endParaRPr lang="en-US" sz="2400" dirty="0"/>
                        </a:p>
                      </a:txBody>
                      <a:tcPr/>
                    </a:tc>
                    <a:tc>
                      <a:txBody>
                        <a:bodyPr/>
                        <a:lstStyle/>
                        <a:p>
                          <a:pPr algn="ctr"/>
                          <a:r>
                            <a:rPr lang="en-US" sz="2400" dirty="0"/>
                            <a:t>0.09</a:t>
                          </a:r>
                        </a:p>
                      </a:txBody>
                      <a:tcPr/>
                    </a:tc>
                    <a:tc>
                      <a:txBody>
                        <a:bodyPr/>
                        <a:lstStyle/>
                        <a:p>
                          <a:pPr algn="ctr"/>
                          <a:r>
                            <a:rPr lang="en-US" sz="2400" dirty="0"/>
                            <a:t>0.07</a:t>
                          </a:r>
                        </a:p>
                      </a:txBody>
                      <a:tcPr/>
                    </a:tc>
                    <a:extLst>
                      <a:ext uri="{0D108BD9-81ED-4DB2-BD59-A6C34878D82A}">
                        <a16:rowId xmlns:a16="http://schemas.microsoft.com/office/drawing/2014/main" val="2970010057"/>
                      </a:ext>
                    </a:extLst>
                  </a:tr>
                  <a:tr h="457200">
                    <a:tc>
                      <a:txBody>
                        <a:bodyPr/>
                        <a:lstStyle/>
                        <a:p>
                          <a:pPr algn="ctr"/>
                          <a:r>
                            <a:rPr lang="el-GR" sz="2400" b="1" dirty="0"/>
                            <a:t>β</a:t>
                          </a:r>
                          <a:endParaRPr lang="en-US" sz="2400" b="1" dirty="0"/>
                        </a:p>
                      </a:txBody>
                      <a:tcPr/>
                    </a:tc>
                    <a:tc>
                      <a:txBody>
                        <a:bodyPr/>
                        <a:lstStyle/>
                        <a:p>
                          <a:pPr algn="ctr"/>
                          <a:r>
                            <a:rPr lang="en-US" sz="1800" b="0" i="0" kern="1200" dirty="0">
                              <a:solidFill>
                                <a:schemeClr val="dk1"/>
                              </a:solidFill>
                              <a:effectLst/>
                              <a:latin typeface="+mn-lt"/>
                              <a:ea typeface="+mn-ea"/>
                              <a:cs typeface="+mn-cs"/>
                            </a:rPr>
                            <a:t>0.45</a:t>
                          </a:r>
                          <a:endParaRPr lang="en-US" sz="2400" dirty="0"/>
                        </a:p>
                      </a:txBody>
                      <a:tcPr/>
                    </a:tc>
                    <a:tc>
                      <a:txBody>
                        <a:bodyPr/>
                        <a:lstStyle/>
                        <a:p>
                          <a:pPr algn="ctr"/>
                          <a:r>
                            <a:rPr lang="en-US" sz="2400" dirty="0"/>
                            <a:t>0.45</a:t>
                          </a:r>
                        </a:p>
                      </a:txBody>
                      <a:tcPr/>
                    </a:tc>
                    <a:tc>
                      <a:txBody>
                        <a:bodyPr/>
                        <a:lstStyle/>
                        <a:p>
                          <a:pPr algn="ctr"/>
                          <a:r>
                            <a:rPr lang="en-US" sz="2400" dirty="0"/>
                            <a:t>0.29</a:t>
                          </a:r>
                        </a:p>
                      </a:txBody>
                      <a:tcPr/>
                    </a:tc>
                    <a:extLst>
                      <a:ext uri="{0D108BD9-81ED-4DB2-BD59-A6C34878D82A}">
                        <a16:rowId xmlns:a16="http://schemas.microsoft.com/office/drawing/2014/main" val="2568903513"/>
                      </a:ext>
                    </a:extLst>
                  </a:tr>
                  <a:tr h="457200">
                    <a:tc>
                      <a:txBody>
                        <a:bodyPr/>
                        <a:lstStyle/>
                        <a:p>
                          <a:endParaRPr lang="en-US"/>
                        </a:p>
                      </a:txBody>
                      <a:tcPr>
                        <a:blipFill>
                          <a:blip r:embed="rId2"/>
                          <a:stretch>
                            <a:fillRect l="-231" t="-309333" r="-300000" b="-630667"/>
                          </a:stretch>
                        </a:blipFill>
                      </a:tcPr>
                    </a:tc>
                    <a:tc>
                      <a:txBody>
                        <a:bodyPr/>
                        <a:lstStyle/>
                        <a:p>
                          <a:pPr algn="ctr"/>
                          <a:r>
                            <a:rPr lang="en-US" sz="2400" dirty="0"/>
                            <a:t>5.0</a:t>
                          </a:r>
                        </a:p>
                      </a:txBody>
                      <a:tcPr/>
                    </a:tc>
                    <a:tc>
                      <a:txBody>
                        <a:bodyPr/>
                        <a:lstStyle/>
                        <a:p>
                          <a:pPr algn="ctr"/>
                          <a:r>
                            <a:rPr lang="en-US" sz="2400" dirty="0"/>
                            <a:t>5.0</a:t>
                          </a:r>
                        </a:p>
                      </a:txBody>
                      <a:tcPr/>
                    </a:tc>
                    <a:tc>
                      <a:txBody>
                        <a:bodyPr/>
                        <a:lstStyle/>
                        <a:p>
                          <a:pPr algn="ctr"/>
                          <a:r>
                            <a:rPr lang="en-US" sz="2400" dirty="0"/>
                            <a:t>4.2</a:t>
                          </a:r>
                        </a:p>
                      </a:txBody>
                      <a:tcPr/>
                    </a:tc>
                    <a:extLst>
                      <a:ext uri="{0D108BD9-81ED-4DB2-BD59-A6C34878D82A}">
                        <a16:rowId xmlns:a16="http://schemas.microsoft.com/office/drawing/2014/main" val="3502340492"/>
                      </a:ext>
                    </a:extLst>
                  </a:tr>
                  <a:tr h="457200">
                    <a:tc>
                      <a:txBody>
                        <a:bodyPr/>
                        <a:lstStyle/>
                        <a:p>
                          <a:pPr algn="ctr"/>
                          <a:r>
                            <a:rPr lang="el-GR" sz="2400" b="1" dirty="0"/>
                            <a:t>δ</a:t>
                          </a:r>
                          <a:r>
                            <a:rPr lang="en-US" sz="2400" b="1" dirty="0"/>
                            <a:t> (fixed)</a:t>
                          </a:r>
                        </a:p>
                      </a:txBody>
                      <a:tcPr/>
                    </a:tc>
                    <a:tc>
                      <a:txBody>
                        <a:bodyPr/>
                        <a:lstStyle/>
                        <a:p>
                          <a:pPr algn="ctr"/>
                          <a:r>
                            <a:rPr lang="en-US" sz="2400" dirty="0"/>
                            <a:t>0.1</a:t>
                          </a:r>
                        </a:p>
                      </a:txBody>
                      <a:tcPr/>
                    </a:tc>
                    <a:tc>
                      <a:txBody>
                        <a:bodyPr/>
                        <a:lstStyle/>
                        <a:p>
                          <a:pPr algn="ctr"/>
                          <a:r>
                            <a:rPr lang="en-US" sz="2400" dirty="0"/>
                            <a:t>0.1</a:t>
                          </a:r>
                        </a:p>
                      </a:txBody>
                      <a:tcPr/>
                    </a:tc>
                    <a:tc>
                      <a:txBody>
                        <a:bodyPr/>
                        <a:lstStyle/>
                        <a:p>
                          <a:pPr algn="ctr"/>
                          <a:r>
                            <a:rPr lang="en-US" sz="2400" dirty="0"/>
                            <a:t>0.1</a:t>
                          </a:r>
                        </a:p>
                      </a:txBody>
                      <a:tcPr/>
                    </a:tc>
                    <a:extLst>
                      <a:ext uri="{0D108BD9-81ED-4DB2-BD59-A6C34878D82A}">
                        <a16:rowId xmlns:a16="http://schemas.microsoft.com/office/drawing/2014/main" val="1884139305"/>
                      </a:ext>
                    </a:extLst>
                  </a:tr>
                  <a:tr h="457200">
                    <a:tc>
                      <a:txBody>
                        <a:bodyPr/>
                        <a:lstStyle/>
                        <a:p>
                          <a:endParaRPr lang="en-US"/>
                        </a:p>
                      </a:txBody>
                      <a:tcPr>
                        <a:blipFill>
                          <a:blip r:embed="rId2"/>
                          <a:stretch>
                            <a:fillRect l="-231" t="-510667" r="-300000" b="-429333"/>
                          </a:stretch>
                        </a:blipFill>
                      </a:tcPr>
                    </a:tc>
                    <a:tc>
                      <a:txBody>
                        <a:bodyPr/>
                        <a:lstStyle/>
                        <a:p>
                          <a:pPr algn="ctr"/>
                          <a:r>
                            <a:rPr lang="en-US" sz="2400" dirty="0"/>
                            <a:t>1%</a:t>
                          </a:r>
                        </a:p>
                      </a:txBody>
                      <a:tcPr/>
                    </a:tc>
                    <a:tc>
                      <a:txBody>
                        <a:bodyPr/>
                        <a:lstStyle/>
                        <a:p>
                          <a:pPr algn="ctr"/>
                          <a:r>
                            <a:rPr lang="en-US" sz="2400" dirty="0"/>
                            <a:t>1%</a:t>
                          </a:r>
                        </a:p>
                      </a:txBody>
                      <a:tcPr/>
                    </a:tc>
                    <a:tc>
                      <a:txBody>
                        <a:bodyPr/>
                        <a:lstStyle/>
                        <a:p>
                          <a:pPr algn="ctr"/>
                          <a:r>
                            <a:rPr lang="en-US" sz="2400" dirty="0"/>
                            <a:t>1%</a:t>
                          </a:r>
                        </a:p>
                      </a:txBody>
                      <a:tcPr/>
                    </a:tc>
                    <a:extLst>
                      <a:ext uri="{0D108BD9-81ED-4DB2-BD59-A6C34878D82A}">
                        <a16:rowId xmlns:a16="http://schemas.microsoft.com/office/drawing/2014/main" val="2060395546"/>
                      </a:ext>
                    </a:extLst>
                  </a:tr>
                  <a:tr h="457200">
                    <a:tc>
                      <a:txBody>
                        <a:bodyPr/>
                        <a:lstStyle/>
                        <a:p>
                          <a:pPr algn="ctr"/>
                          <a:r>
                            <a:rPr lang="el-GR" sz="2400" b="1" dirty="0"/>
                            <a:t>γ</a:t>
                          </a:r>
                          <a:endParaRPr lang="en-US" sz="2400" b="1" dirty="0"/>
                        </a:p>
                      </a:txBody>
                      <a:tcPr/>
                    </a:tc>
                    <a:tc>
                      <a:txBody>
                        <a:bodyPr/>
                        <a:lstStyle/>
                        <a:p>
                          <a:pPr algn="ctr"/>
                          <a:r>
                            <a:rPr lang="en-US" sz="1800" b="0" i="0" kern="1200" dirty="0">
                              <a:solidFill>
                                <a:schemeClr val="dk1"/>
                              </a:solidFill>
                              <a:effectLst/>
                              <a:latin typeface="+mn-lt"/>
                              <a:ea typeface="+mn-ea"/>
                              <a:cs typeface="+mn-cs"/>
                            </a:rPr>
                            <a:t>0.027</a:t>
                          </a:r>
                          <a:endParaRPr lang="en-US" sz="2400" dirty="0"/>
                        </a:p>
                      </a:txBody>
                      <a:tcPr/>
                    </a:tc>
                    <a:tc>
                      <a:txBody>
                        <a:bodyPr/>
                        <a:lstStyle/>
                        <a:p>
                          <a:pPr algn="ctr"/>
                          <a:r>
                            <a:rPr lang="en-US" sz="1800" b="0" i="0" kern="1200" dirty="0">
                              <a:solidFill>
                                <a:schemeClr val="dk1"/>
                              </a:solidFill>
                              <a:effectLst/>
                              <a:latin typeface="+mn-lt"/>
                              <a:ea typeface="+mn-ea"/>
                              <a:cs typeface="+mn-cs"/>
                            </a:rPr>
                            <a:t>0.027</a:t>
                          </a:r>
                          <a:endParaRPr lang="en-US" sz="2400" dirty="0"/>
                        </a:p>
                      </a:txBody>
                      <a:tcPr/>
                    </a:tc>
                    <a:tc>
                      <a:txBody>
                        <a:bodyPr/>
                        <a:lstStyle/>
                        <a:p>
                          <a:pPr algn="ctr"/>
                          <a:r>
                            <a:rPr lang="en-US" sz="1800" b="0" i="0" kern="1200" dirty="0">
                              <a:solidFill>
                                <a:schemeClr val="dk1"/>
                              </a:solidFill>
                              <a:effectLst/>
                              <a:latin typeface="+mn-lt"/>
                              <a:ea typeface="+mn-ea"/>
                              <a:cs typeface="+mn-cs"/>
                            </a:rPr>
                            <a:t>0.037</a:t>
                          </a:r>
                          <a:endParaRPr lang="en-US" sz="2400" dirty="0"/>
                        </a:p>
                      </a:txBody>
                      <a:tcPr/>
                    </a:tc>
                    <a:extLst>
                      <a:ext uri="{0D108BD9-81ED-4DB2-BD59-A6C34878D82A}">
                        <a16:rowId xmlns:a16="http://schemas.microsoft.com/office/drawing/2014/main" val="4284438900"/>
                      </a:ext>
                    </a:extLst>
                  </a:tr>
                  <a:tr h="457200">
                    <a:tc>
                      <a:txBody>
                        <a:bodyPr/>
                        <a:lstStyle/>
                        <a:p>
                          <a:endParaRPr lang="en-US"/>
                        </a:p>
                      </a:txBody>
                      <a:tcPr>
                        <a:blipFill>
                          <a:blip r:embed="rId2"/>
                          <a:stretch>
                            <a:fillRect l="-231" t="-710667" r="-300000" b="-229333"/>
                          </a:stretch>
                        </a:blipFill>
                      </a:tcPr>
                    </a:tc>
                    <a:tc>
                      <a:txBody>
                        <a:bodyPr/>
                        <a:lstStyle/>
                        <a:p>
                          <a:pPr algn="ctr"/>
                          <a:r>
                            <a:rPr lang="en-US" sz="2400" dirty="0"/>
                            <a:t>1.0</a:t>
                          </a:r>
                        </a:p>
                      </a:txBody>
                      <a:tcPr/>
                    </a:tc>
                    <a:tc>
                      <a:txBody>
                        <a:bodyPr/>
                        <a:lstStyle/>
                        <a:p>
                          <a:pPr algn="ctr"/>
                          <a:r>
                            <a:rPr lang="en-US" sz="2400" dirty="0"/>
                            <a:t>1.0</a:t>
                          </a:r>
                        </a:p>
                      </a:txBody>
                      <a:tcPr/>
                    </a:tc>
                    <a:tc>
                      <a:txBody>
                        <a:bodyPr/>
                        <a:lstStyle/>
                        <a:p>
                          <a:pPr algn="ctr"/>
                          <a:r>
                            <a:rPr lang="en-US" sz="2400" dirty="0"/>
                            <a:t>1.0</a:t>
                          </a:r>
                        </a:p>
                      </a:txBody>
                      <a:tcPr/>
                    </a:tc>
                    <a:extLst>
                      <a:ext uri="{0D108BD9-81ED-4DB2-BD59-A6C34878D82A}">
                        <a16:rowId xmlns:a16="http://schemas.microsoft.com/office/drawing/2014/main" val="3175817811"/>
                      </a:ext>
                    </a:extLst>
                  </a:tr>
                  <a:tr h="457200">
                    <a:tc>
                      <a:txBody>
                        <a:bodyPr/>
                        <a:lstStyle/>
                        <a:p>
                          <a:endParaRPr lang="en-US"/>
                        </a:p>
                      </a:txBody>
                      <a:tcPr>
                        <a:blipFill>
                          <a:blip r:embed="rId2"/>
                          <a:stretch>
                            <a:fillRect l="-231" t="-810667" r="-300000" b="-129333"/>
                          </a:stretch>
                        </a:blipFill>
                      </a:tcPr>
                    </a:tc>
                    <a:tc>
                      <a:txBody>
                        <a:bodyPr/>
                        <a:lstStyle/>
                        <a:p>
                          <a:pPr algn="ctr"/>
                          <a:r>
                            <a:rPr lang="en-US" sz="2400" dirty="0"/>
                            <a:t>6.0</a:t>
                          </a:r>
                        </a:p>
                      </a:txBody>
                      <a:tcPr/>
                    </a:tc>
                    <a:tc>
                      <a:txBody>
                        <a:bodyPr/>
                        <a:lstStyle/>
                        <a:p>
                          <a:pPr algn="ctr"/>
                          <a:r>
                            <a:rPr lang="en-US" sz="2400" dirty="0"/>
                            <a:t>6.0</a:t>
                          </a:r>
                        </a:p>
                      </a:txBody>
                      <a:tcPr/>
                    </a:tc>
                    <a:tc>
                      <a:txBody>
                        <a:bodyPr/>
                        <a:lstStyle/>
                        <a:p>
                          <a:pPr algn="ctr"/>
                          <a:r>
                            <a:rPr lang="en-US" sz="2400" dirty="0"/>
                            <a:t>7.9</a:t>
                          </a:r>
                        </a:p>
                      </a:txBody>
                      <a:tcPr/>
                    </a:tc>
                    <a:extLst>
                      <a:ext uri="{0D108BD9-81ED-4DB2-BD59-A6C34878D82A}">
                        <a16:rowId xmlns:a16="http://schemas.microsoft.com/office/drawing/2014/main" val="3687434070"/>
                      </a:ext>
                    </a:extLst>
                  </a:tr>
                  <a:tr h="457200">
                    <a:tc>
                      <a:txBody>
                        <a:bodyPr/>
                        <a:lstStyle/>
                        <a:p>
                          <a:pPr algn="ctr"/>
                          <a:r>
                            <a:rPr lang="en-US" sz="2400" b="1" dirty="0"/>
                            <a:t>J</a:t>
                          </a:r>
                        </a:p>
                      </a:txBody>
                      <a:tcPr/>
                    </a:tc>
                    <a:tc>
                      <a:txBody>
                        <a:bodyPr/>
                        <a:lstStyle/>
                        <a:p>
                          <a:pPr algn="ctr"/>
                          <a:r>
                            <a:rPr lang="en-US" sz="2400" b="0" i="0" kern="1200" dirty="0">
                              <a:solidFill>
                                <a:schemeClr val="dk1"/>
                              </a:solidFill>
                              <a:effectLst/>
                              <a:latin typeface="+mn-lt"/>
                              <a:ea typeface="+mn-ea"/>
                              <a:cs typeface="+mn-cs"/>
                            </a:rPr>
                            <a:t>3,136</a:t>
                          </a:r>
                          <a:endParaRPr lang="en-US" sz="2400" dirty="0"/>
                        </a:p>
                      </a:txBody>
                      <a:tcPr/>
                    </a:tc>
                    <a:tc>
                      <a:txBody>
                        <a:bodyPr/>
                        <a:lstStyle/>
                        <a:p>
                          <a:pPr algn="ctr"/>
                          <a:r>
                            <a:rPr lang="en-US" sz="2400" b="0" i="0" kern="1200" dirty="0">
                              <a:solidFill>
                                <a:schemeClr val="dk1"/>
                              </a:solidFill>
                              <a:effectLst/>
                              <a:latin typeface="+mn-lt"/>
                              <a:ea typeface="+mn-ea"/>
                              <a:cs typeface="+mn-cs"/>
                            </a:rPr>
                            <a:t>368,520</a:t>
                          </a:r>
                          <a:endParaRPr lang="en-US" sz="2400" dirty="0"/>
                        </a:p>
                      </a:txBody>
                      <a:tcPr/>
                    </a:tc>
                    <a:tc>
                      <a:txBody>
                        <a:bodyPr/>
                        <a:lstStyle/>
                        <a:p>
                          <a:pPr algn="ctr"/>
                          <a:r>
                            <a:rPr lang="en-US" sz="2400" b="0" i="0" kern="1200" dirty="0">
                              <a:solidFill>
                                <a:schemeClr val="dk1"/>
                              </a:solidFill>
                              <a:effectLst/>
                              <a:latin typeface="+mn-lt"/>
                              <a:ea typeface="+mn-ea"/>
                              <a:cs typeface="+mn-cs"/>
                            </a:rPr>
                            <a:t>210</a:t>
                          </a:r>
                          <a:endParaRPr lang="en-US" sz="2400" dirty="0"/>
                        </a:p>
                      </a:txBody>
                      <a:tcPr/>
                    </a:tc>
                    <a:extLst>
                      <a:ext uri="{0D108BD9-81ED-4DB2-BD59-A6C34878D82A}">
                        <a16:rowId xmlns:a16="http://schemas.microsoft.com/office/drawing/2014/main" val="2061305341"/>
                      </a:ext>
                    </a:extLst>
                  </a:tr>
                </a:tbl>
              </a:graphicData>
            </a:graphic>
          </p:graphicFrame>
        </mc:Fallback>
      </mc:AlternateContent>
    </p:spTree>
    <p:extLst>
      <p:ext uri="{BB962C8B-B14F-4D97-AF65-F5344CB8AC3E}">
        <p14:creationId xmlns:p14="http://schemas.microsoft.com/office/powerpoint/2010/main" val="5085810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7A0717-80CC-C45A-3D16-B309A3441194}"/>
              </a:ext>
            </a:extLst>
          </p:cNvPr>
          <p:cNvSpPr>
            <a:spLocks noGrp="1"/>
          </p:cNvSpPr>
          <p:nvPr>
            <p:ph type="title"/>
          </p:nvPr>
        </p:nvSpPr>
        <p:spPr/>
        <p:txBody>
          <a:bodyPr/>
          <a:lstStyle/>
          <a:p>
            <a:r>
              <a:rPr lang="en-US" dirty="0"/>
              <a:t>Problem Description</a:t>
            </a:r>
          </a:p>
        </p:txBody>
      </p:sp>
      <p:sp>
        <p:nvSpPr>
          <p:cNvPr id="3" name="Content Placeholder 2">
            <a:extLst>
              <a:ext uri="{FF2B5EF4-FFF2-40B4-BE49-F238E27FC236}">
                <a16:creationId xmlns:a16="http://schemas.microsoft.com/office/drawing/2014/main" id="{04BACA7E-AD07-A3B5-D8B6-A18242831DE3}"/>
              </a:ext>
            </a:extLst>
          </p:cNvPr>
          <p:cNvSpPr>
            <a:spLocks noGrp="1"/>
          </p:cNvSpPr>
          <p:nvPr>
            <p:ph idx="1"/>
          </p:nvPr>
        </p:nvSpPr>
        <p:spPr/>
        <p:txBody>
          <a:bodyPr/>
          <a:lstStyle/>
          <a:p>
            <a:r>
              <a:rPr lang="en-US" dirty="0"/>
              <a:t>Datasets:</a:t>
            </a:r>
          </a:p>
          <a:p>
            <a:pPr lvl="1"/>
            <a:r>
              <a:rPr lang="en-US" dirty="0"/>
              <a:t>Manhattan Covid Data </a:t>
            </a:r>
          </a:p>
          <a:p>
            <a:pPr lvl="1"/>
            <a:r>
              <a:rPr lang="en-US" dirty="0"/>
              <a:t>District of Columbia Covid Data</a:t>
            </a:r>
          </a:p>
          <a:p>
            <a:pPr marL="457200" lvl="1" indent="0">
              <a:buNone/>
            </a:pPr>
            <a:endParaRPr lang="en-US" dirty="0"/>
          </a:p>
          <a:p>
            <a:r>
              <a:rPr lang="en-US" dirty="0"/>
              <a:t>Goals:</a:t>
            </a:r>
          </a:p>
          <a:p>
            <a:pPr lvl="1"/>
            <a:r>
              <a:rPr lang="en-US" dirty="0"/>
              <a:t>By fitting the model to the data, we achieve estimate for the parameters of the model which can be interpreted to real life characteristics of the virus</a:t>
            </a:r>
          </a:p>
          <a:p>
            <a:pPr lvl="1"/>
            <a:r>
              <a:rPr lang="en-US" dirty="0"/>
              <a:t>By fitting the model to only the beginning of the data we see if the model is capable of making predictions about things such as the maximum number of concurrent cases and the total number of deaths</a:t>
            </a:r>
          </a:p>
          <a:p>
            <a:pPr marL="457200" lvl="1" indent="0">
              <a:buNone/>
            </a:pPr>
            <a:endParaRPr lang="en-US" dirty="0"/>
          </a:p>
        </p:txBody>
      </p:sp>
    </p:spTree>
    <p:extLst>
      <p:ext uri="{BB962C8B-B14F-4D97-AF65-F5344CB8AC3E}">
        <p14:creationId xmlns:p14="http://schemas.microsoft.com/office/powerpoint/2010/main" val="33343128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48CC17-6384-9223-509F-C01C93D3B179}"/>
              </a:ext>
            </a:extLst>
          </p:cNvPr>
          <p:cNvSpPr>
            <a:spLocks noGrp="1"/>
          </p:cNvSpPr>
          <p:nvPr>
            <p:ph type="title"/>
          </p:nvPr>
        </p:nvSpPr>
        <p:spPr/>
        <p:txBody>
          <a:bodyPr/>
          <a:lstStyle/>
          <a:p>
            <a:r>
              <a:rPr lang="en-US" dirty="0"/>
              <a:t>Models Used</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10038E0-5CB0-867F-9FA1-1923566C6DA6}"/>
                  </a:ext>
                </a:extLst>
              </p:cNvPr>
              <p:cNvSpPr>
                <a:spLocks noGrp="1"/>
              </p:cNvSpPr>
              <p:nvPr>
                <p:ph idx="1"/>
              </p:nvPr>
            </p:nvSpPr>
            <p:spPr/>
            <p:txBody>
              <a:bodyPr>
                <a:normAutofit fontScale="92500" lnSpcReduction="10000"/>
              </a:bodyPr>
              <a:lstStyle/>
              <a:p>
                <a:r>
                  <a:rPr lang="en-US" dirty="0"/>
                  <a:t>SIR Model: </a:t>
                </a:r>
                <a14:m>
                  <m:oMath xmlns:m="http://schemas.openxmlformats.org/officeDocument/2006/math">
                    <m:d>
                      <m:dPr>
                        <m:begChr m:val="{"/>
                        <m:endChr m:val=""/>
                        <m:ctrlPr>
                          <a:rPr lang="en-US" i="1" smtClean="0">
                            <a:latin typeface="Cambria Math" panose="02040503050406030204" pitchFamily="18" charset="0"/>
                          </a:rPr>
                        </m:ctrlPr>
                      </m:dPr>
                      <m:e>
                        <m:eqArr>
                          <m:eqArrPr>
                            <m:ctrlPr>
                              <a:rPr lang="en-US" i="1" smtClean="0">
                                <a:latin typeface="Cambria Math" panose="02040503050406030204" pitchFamily="18" charset="0"/>
                              </a:rPr>
                            </m:ctrlPr>
                          </m:eqArrPr>
                          <m:e>
                            <m:f>
                              <m:fPr>
                                <m:ctrlPr>
                                  <a:rPr lang="en-US" i="1" smtClean="0">
                                    <a:latin typeface="Cambria Math" panose="02040503050406030204" pitchFamily="18" charset="0"/>
                                  </a:rPr>
                                </m:ctrlPr>
                              </m:fPr>
                              <m:num>
                                <m:r>
                                  <a:rPr lang="en-US" b="0" i="1" smtClean="0">
                                    <a:latin typeface="Cambria Math" panose="02040503050406030204" pitchFamily="18" charset="0"/>
                                  </a:rPr>
                                  <m:t>𝑑𝑆</m:t>
                                </m:r>
                              </m:num>
                              <m:den>
                                <m:r>
                                  <a:rPr lang="en-US" b="0" i="1" smtClean="0">
                                    <a:latin typeface="Cambria Math" panose="02040503050406030204" pitchFamily="18" charset="0"/>
                                  </a:rPr>
                                  <m:t>𝑑𝑡</m:t>
                                </m:r>
                              </m:den>
                            </m:f>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ea typeface="Cambria Math" panose="02040503050406030204" pitchFamily="18" charset="0"/>
                              </a:rPr>
                              <m:t>𝑆</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𝐼</m:t>
                                </m:r>
                              </m:num>
                              <m:den>
                                <m:r>
                                  <a:rPr lang="en-US" b="0" i="1" smtClean="0">
                                    <a:latin typeface="Cambria Math" panose="02040503050406030204" pitchFamily="18" charset="0"/>
                                    <a:ea typeface="Cambria Math" panose="02040503050406030204" pitchFamily="18" charset="0"/>
                                  </a:rPr>
                                  <m:t>𝑁</m:t>
                                </m:r>
                              </m:den>
                            </m:f>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𝑆</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0</m:t>
                                </m:r>
                              </m:e>
                            </m:d>
                            <m:r>
                              <a:rPr lang="en-US" b="0" i="1" smtClean="0">
                                <a:latin typeface="Cambria Math" panose="02040503050406030204" pitchFamily="18" charset="0"/>
                                <a:ea typeface="Cambria Math" panose="02040503050406030204" pitchFamily="18" charset="0"/>
                              </a:rPr>
                              <m:t>      </m:t>
                            </m:r>
                          </m:e>
                          <m:e>
                            <m:r>
                              <a:rPr lang="en-US" b="0" i="1" smtClean="0">
                                <a:latin typeface="Cambria Math" panose="02040503050406030204" pitchFamily="18" charset="0"/>
                              </a:rPr>
                              <m:t> </m:t>
                            </m:r>
                            <m:f>
                              <m:fPr>
                                <m:ctrlPr>
                                  <a:rPr lang="en-US" i="1" smtClean="0">
                                    <a:latin typeface="Cambria Math" panose="02040503050406030204" pitchFamily="18" charset="0"/>
                                  </a:rPr>
                                </m:ctrlPr>
                              </m:fPr>
                              <m:num>
                                <m:r>
                                  <a:rPr lang="en-US" b="0" i="1" smtClean="0">
                                    <a:latin typeface="Cambria Math" panose="02040503050406030204" pitchFamily="18" charset="0"/>
                                  </a:rPr>
                                  <m:t>𝑑𝐼</m:t>
                                </m:r>
                              </m:num>
                              <m:den>
                                <m:r>
                                  <a:rPr lang="en-US" b="0" i="1" smtClean="0">
                                    <a:latin typeface="Cambria Math" panose="02040503050406030204" pitchFamily="18" charset="0"/>
                                  </a:rPr>
                                  <m:t>𝑑𝑇</m:t>
                                </m:r>
                              </m:den>
                            </m:f>
                            <m: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ea typeface="Cambria Math" panose="02040503050406030204" pitchFamily="18" charset="0"/>
                              </a:rPr>
                              <m:t>𝑆</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𝐼</m:t>
                                </m:r>
                              </m:num>
                              <m:den>
                                <m:r>
                                  <a:rPr lang="en-US" b="0" i="1" smtClean="0">
                                    <a:latin typeface="Cambria Math" panose="02040503050406030204" pitchFamily="18" charset="0"/>
                                    <a:ea typeface="Cambria Math" panose="02040503050406030204" pitchFamily="18" charset="0"/>
                                  </a:rPr>
                                  <m:t>𝑆</m:t>
                                </m:r>
                              </m:den>
                            </m:f>
                            <m:r>
                              <a:rPr lang="en-US" b="0" i="1" smtClean="0">
                                <a:latin typeface="Cambria Math" panose="02040503050406030204" pitchFamily="18" charset="0"/>
                                <a:ea typeface="Cambria Math" panose="02040503050406030204" pitchFamily="18" charset="0"/>
                              </a:rPr>
                              <m:t> − </m:t>
                            </m:r>
                            <m:r>
                              <a:rPr lang="en-US" b="0" i="1" smtClean="0">
                                <a:latin typeface="Cambria Math" panose="02040503050406030204" pitchFamily="18" charset="0"/>
                                <a:ea typeface="Cambria Math" panose="02040503050406030204" pitchFamily="18" charset="0"/>
                              </a:rPr>
                              <m:t>𝛼</m:t>
                            </m:r>
                            <m:r>
                              <a:rPr lang="en-US" b="0" i="1" smtClean="0">
                                <a:latin typeface="Cambria Math" panose="02040503050406030204" pitchFamily="18" charset="0"/>
                                <a:ea typeface="Cambria Math" panose="02040503050406030204" pitchFamily="18" charset="0"/>
                              </a:rPr>
                              <m:t>𝐼</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𝐼</m:t>
                            </m:r>
                            <m:r>
                              <a:rPr lang="en-US" b="0" i="1" smtClean="0">
                                <a:latin typeface="Cambria Math" panose="02040503050406030204" pitchFamily="18" charset="0"/>
                                <a:ea typeface="Cambria Math" panose="02040503050406030204" pitchFamily="18" charset="0"/>
                              </a:rPr>
                              <m:t>(0)</m:t>
                            </m:r>
                          </m:e>
                          <m:e>
                            <m:f>
                              <m:fPr>
                                <m:ctrlPr>
                                  <a:rPr lang="en-US" i="1" smtClean="0">
                                    <a:latin typeface="Cambria Math" panose="02040503050406030204" pitchFamily="18" charset="0"/>
                                  </a:rPr>
                                </m:ctrlPr>
                              </m:fPr>
                              <m:num>
                                <m:r>
                                  <a:rPr lang="en-US" b="0" i="1" smtClean="0">
                                    <a:latin typeface="Cambria Math" panose="02040503050406030204" pitchFamily="18" charset="0"/>
                                  </a:rPr>
                                  <m:t>𝑑𝑅</m:t>
                                </m:r>
                              </m:num>
                              <m:den>
                                <m:r>
                                  <a:rPr lang="en-US" b="0" i="1" smtClean="0">
                                    <a:latin typeface="Cambria Math" panose="02040503050406030204" pitchFamily="18" charset="0"/>
                                  </a:rPr>
                                  <m:t>𝑑𝑇</m:t>
                                </m:r>
                              </m:den>
                            </m:f>
                            <m: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𝛼</m:t>
                            </m:r>
                            <m:r>
                              <a:rPr lang="en-US" b="0" i="1" smtClean="0">
                                <a:latin typeface="Cambria Math" panose="02040503050406030204" pitchFamily="18" charset="0"/>
                                <a:ea typeface="Cambria Math" panose="02040503050406030204" pitchFamily="18" charset="0"/>
                              </a:rPr>
                              <m:t>𝐼</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𝑅</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0</m:t>
                                </m:r>
                              </m:e>
                            </m:d>
                            <m:r>
                              <a:rPr lang="en-US" b="0" i="1" smtClean="0">
                                <a:latin typeface="Cambria Math" panose="02040503050406030204" pitchFamily="18" charset="0"/>
                                <a:ea typeface="Cambria Math" panose="02040503050406030204" pitchFamily="18" charset="0"/>
                              </a:rPr>
                              <m:t>             </m:t>
                            </m:r>
                          </m:e>
                        </m:eqArr>
                      </m:e>
                    </m:d>
                  </m:oMath>
                </a14:m>
                <a:endParaRPr lang="en-US" dirty="0"/>
              </a:p>
              <a:p>
                <a:pPr lvl="1"/>
                <a:endParaRPr lang="en-US" dirty="0"/>
              </a:p>
              <a:p>
                <a:r>
                  <a:rPr lang="en-US" dirty="0"/>
                  <a:t>SEIR Model: </a:t>
                </a:r>
                <a14:m>
                  <m:oMath xmlns:m="http://schemas.openxmlformats.org/officeDocument/2006/math">
                    <m:d>
                      <m:dPr>
                        <m:begChr m:val="{"/>
                        <m:endChr m:val=""/>
                        <m:ctrlPr>
                          <a:rPr lang="en-US" i="1" smtClean="0">
                            <a:latin typeface="Cambria Math" panose="02040503050406030204" pitchFamily="18" charset="0"/>
                          </a:rPr>
                        </m:ctrlPr>
                      </m:dPr>
                      <m:e>
                        <m:eqArr>
                          <m:eqArrPr>
                            <m:ctrlPr>
                              <a:rPr lang="en-US" i="1" smtClean="0">
                                <a:latin typeface="Cambria Math" panose="02040503050406030204" pitchFamily="18" charset="0"/>
                              </a:rPr>
                            </m:ctrlPr>
                          </m:eqArrPr>
                          <m:e>
                            <m:f>
                              <m:fPr>
                                <m:ctrlPr>
                                  <a:rPr lang="en-US" i="1" smtClean="0">
                                    <a:latin typeface="Cambria Math" panose="02040503050406030204" pitchFamily="18" charset="0"/>
                                  </a:rPr>
                                </m:ctrlPr>
                              </m:fPr>
                              <m:num>
                                <m:r>
                                  <a:rPr lang="en-US" b="0" i="1" smtClean="0">
                                    <a:latin typeface="Cambria Math" panose="02040503050406030204" pitchFamily="18" charset="0"/>
                                  </a:rPr>
                                  <m:t>𝑑𝑆</m:t>
                                </m:r>
                              </m:num>
                              <m:den>
                                <m:r>
                                  <a:rPr lang="en-US" b="0" i="1" smtClean="0">
                                    <a:latin typeface="Cambria Math" panose="02040503050406030204" pitchFamily="18" charset="0"/>
                                  </a:rPr>
                                  <m:t>𝑑𝑡</m:t>
                                </m:r>
                              </m:den>
                            </m:f>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ea typeface="Cambria Math" panose="02040503050406030204" pitchFamily="18" charset="0"/>
                              </a:rPr>
                              <m:t>𝑆</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𝐼</m:t>
                                </m:r>
                              </m:num>
                              <m:den>
                                <m:r>
                                  <a:rPr lang="en-US" b="0" i="1" smtClean="0">
                                    <a:latin typeface="Cambria Math" panose="02040503050406030204" pitchFamily="18" charset="0"/>
                                    <a:ea typeface="Cambria Math" panose="02040503050406030204" pitchFamily="18" charset="0"/>
                                  </a:rPr>
                                  <m:t>𝑁</m:t>
                                </m:r>
                              </m:den>
                            </m:f>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𝑆</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0</m:t>
                                </m:r>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𝑁</m:t>
                            </m:r>
                          </m:e>
                          <m:e>
                            <m:f>
                              <m:fPr>
                                <m:ctrlPr>
                                  <a:rPr lang="en-US" i="1" smtClean="0">
                                    <a:latin typeface="Cambria Math" panose="02040503050406030204" pitchFamily="18" charset="0"/>
                                  </a:rPr>
                                </m:ctrlPr>
                              </m:fPr>
                              <m:num>
                                <m:r>
                                  <a:rPr lang="en-US" b="0" i="1" smtClean="0">
                                    <a:latin typeface="Cambria Math" panose="02040503050406030204" pitchFamily="18" charset="0"/>
                                  </a:rPr>
                                  <m:t>𝑑𝐸</m:t>
                                </m:r>
                              </m:num>
                              <m:den>
                                <m:r>
                                  <a:rPr lang="en-US" b="0" i="1" smtClean="0">
                                    <a:latin typeface="Cambria Math" panose="02040503050406030204" pitchFamily="18" charset="0"/>
                                  </a:rPr>
                                  <m:t>𝑑𝑇</m:t>
                                </m:r>
                              </m:den>
                            </m:f>
                            <m: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ea typeface="Cambria Math" panose="02040503050406030204" pitchFamily="18" charset="0"/>
                              </a:rPr>
                              <m:t>𝑆</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𝐼</m:t>
                                </m:r>
                              </m:num>
                              <m:den>
                                <m:r>
                                  <a:rPr lang="en-US" b="0" i="1" smtClean="0">
                                    <a:latin typeface="Cambria Math" panose="02040503050406030204" pitchFamily="18" charset="0"/>
                                    <a:ea typeface="Cambria Math" panose="02040503050406030204" pitchFamily="18" charset="0"/>
                                  </a:rPr>
                                  <m:t>𝑆</m:t>
                                </m:r>
                              </m:den>
                            </m:f>
                            <m:r>
                              <a:rPr lang="en-US" b="0" i="1" smtClean="0">
                                <a:latin typeface="Cambria Math" panose="02040503050406030204" pitchFamily="18" charset="0"/>
                                <a:ea typeface="Cambria Math" panose="02040503050406030204" pitchFamily="18" charset="0"/>
                              </a:rPr>
                              <m:t> − </m:t>
                            </m:r>
                            <m:r>
                              <a:rPr lang="en-US" b="0" i="1" smtClean="0">
                                <a:latin typeface="Cambria Math" panose="02040503050406030204" pitchFamily="18" charset="0"/>
                                <a:ea typeface="Cambria Math" panose="02040503050406030204" pitchFamily="18" charset="0"/>
                              </a:rPr>
                              <m:t>𝛿</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m:t>
                            </m:r>
                          </m:e>
                          <m:e>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𝑑𝐼</m:t>
                                </m:r>
                              </m:num>
                              <m:den>
                                <m:r>
                                  <a:rPr lang="en-US" b="0" i="1" smtClean="0">
                                    <a:latin typeface="Cambria Math" panose="02040503050406030204" pitchFamily="18" charset="0"/>
                                    <a:ea typeface="Cambria Math" panose="02040503050406030204" pitchFamily="18" charset="0"/>
                                  </a:rPr>
                                  <m:t>𝑑𝑡</m:t>
                                </m:r>
                              </m:den>
                            </m:f>
                            <m:r>
                              <a:rPr lang="en-US" b="0" i="1" smtClean="0">
                                <a:latin typeface="Cambria Math" panose="02040503050406030204" pitchFamily="18" charset="0"/>
                                <a:ea typeface="Cambria Math" panose="02040503050406030204" pitchFamily="18" charset="0"/>
                              </a:rPr>
                              <m:t>= </m:t>
                            </m:r>
                            <m:r>
                              <a:rPr lang="en-US" i="1" smtClean="0">
                                <a:latin typeface="Cambria Math" panose="02040503050406030204" pitchFamily="18" charset="0"/>
                                <a:ea typeface="Cambria Math" panose="02040503050406030204" pitchFamily="18" charset="0"/>
                              </a:rPr>
                              <m:t>𝛿</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 − </m:t>
                            </m:r>
                            <m:r>
                              <a:rPr lang="en-US" b="0" i="1" smtClean="0">
                                <a:latin typeface="Cambria Math" panose="02040503050406030204" pitchFamily="18" charset="0"/>
                                <a:ea typeface="Cambria Math" panose="02040503050406030204" pitchFamily="18" charset="0"/>
                              </a:rPr>
                              <m:t>𝛼</m:t>
                            </m:r>
                            <m:r>
                              <a:rPr lang="en-US" b="0" i="1" smtClean="0">
                                <a:latin typeface="Cambria Math" panose="02040503050406030204" pitchFamily="18" charset="0"/>
                                <a:ea typeface="Cambria Math" panose="02040503050406030204" pitchFamily="18" charset="0"/>
                              </a:rPr>
                              <m:t>𝐼</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𝐼</m:t>
                            </m:r>
                            <m:r>
                              <a:rPr lang="en-US" b="0" i="1" smtClean="0">
                                <a:latin typeface="Cambria Math" panose="02040503050406030204" pitchFamily="18" charset="0"/>
                                <a:ea typeface="Cambria Math" panose="02040503050406030204" pitchFamily="18" charset="0"/>
                              </a:rPr>
                              <m:t>(0)</m:t>
                            </m:r>
                          </m:e>
                          <m:e>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𝑑𝑅</m:t>
                                </m:r>
                              </m:num>
                              <m:den>
                                <m:r>
                                  <a:rPr lang="en-US" b="0" i="1" smtClean="0">
                                    <a:latin typeface="Cambria Math" panose="02040503050406030204" pitchFamily="18" charset="0"/>
                                    <a:ea typeface="Cambria Math" panose="02040503050406030204" pitchFamily="18" charset="0"/>
                                  </a:rPr>
                                  <m:t>𝑑𝑡</m:t>
                                </m:r>
                              </m:den>
                            </m:f>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𝛼</m:t>
                            </m:r>
                            <m:r>
                              <a:rPr lang="en-US" b="0" i="1" smtClean="0">
                                <a:latin typeface="Cambria Math" panose="02040503050406030204" pitchFamily="18" charset="0"/>
                                <a:ea typeface="Cambria Math" panose="02040503050406030204" pitchFamily="18" charset="0"/>
                              </a:rPr>
                              <m:t>𝐼</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𝑅</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0</m:t>
                                </m:r>
                              </m:e>
                            </m:d>
                            <m:r>
                              <a:rPr lang="en-US" b="0" i="1" smtClean="0">
                                <a:latin typeface="Cambria Math" panose="02040503050406030204" pitchFamily="18" charset="0"/>
                                <a:ea typeface="Cambria Math" panose="02040503050406030204" pitchFamily="18" charset="0"/>
                              </a:rPr>
                              <m:t>=0</m:t>
                            </m:r>
                          </m:e>
                        </m:eqArr>
                      </m:e>
                    </m:d>
                  </m:oMath>
                </a14:m>
                <a:endParaRPr lang="en-US" dirty="0"/>
              </a:p>
              <a:p>
                <a:pPr marL="457200" lvl="1" indent="0">
                  <a:buNone/>
                </a:pPr>
                <a:endParaRPr lang="en-US" dirty="0"/>
              </a:p>
            </p:txBody>
          </p:sp>
        </mc:Choice>
        <mc:Fallback xmlns="">
          <p:sp>
            <p:nvSpPr>
              <p:cNvPr id="3" name="Content Placeholder 2">
                <a:extLst>
                  <a:ext uri="{FF2B5EF4-FFF2-40B4-BE49-F238E27FC236}">
                    <a16:creationId xmlns:a16="http://schemas.microsoft.com/office/drawing/2014/main" id="{F10038E0-5CB0-867F-9FA1-1923566C6DA6}"/>
                  </a:ext>
                </a:extLst>
              </p:cNvPr>
              <p:cNvSpPr>
                <a:spLocks noGrp="1" noRot="1" noChangeAspect="1" noMove="1" noResize="1" noEditPoints="1" noAdjustHandles="1" noChangeArrowheads="1" noChangeShapeType="1" noTextEdit="1"/>
              </p:cNvSpPr>
              <p:nvPr>
                <p:ph idx="1"/>
              </p:nvPr>
            </p:nvSpPr>
            <p:spPr>
              <a:blipFill>
                <a:blip r:embed="rId2"/>
                <a:stretch>
                  <a:fillRect l="-928" t="-4482"/>
                </a:stretch>
              </a:blipFill>
            </p:spPr>
            <p:txBody>
              <a:bodyPr/>
              <a:lstStyle/>
              <a:p>
                <a:r>
                  <a:rPr lang="en-US">
                    <a:noFill/>
                  </a:rPr>
                  <a:t> </a:t>
                </a:r>
              </a:p>
            </p:txBody>
          </p:sp>
        </mc:Fallback>
      </mc:AlternateContent>
    </p:spTree>
    <p:extLst>
      <p:ext uri="{BB962C8B-B14F-4D97-AF65-F5344CB8AC3E}">
        <p14:creationId xmlns:p14="http://schemas.microsoft.com/office/powerpoint/2010/main" val="39589490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2937AB-E6A6-82FE-23C9-020AF05E8175}"/>
              </a:ext>
            </a:extLst>
          </p:cNvPr>
          <p:cNvSpPr>
            <a:spLocks noGrp="1"/>
          </p:cNvSpPr>
          <p:nvPr>
            <p:ph type="title"/>
          </p:nvPr>
        </p:nvSpPr>
        <p:spPr/>
        <p:txBody>
          <a:bodyPr/>
          <a:lstStyle/>
          <a:p>
            <a:r>
              <a:rPr lang="en-US" dirty="0"/>
              <a:t>SEIR Model</a:t>
            </a:r>
          </a:p>
        </p:txBody>
      </p:sp>
      <p:pic>
        <p:nvPicPr>
          <p:cNvPr id="8" name="Content Placeholder 7">
            <a:extLst>
              <a:ext uri="{FF2B5EF4-FFF2-40B4-BE49-F238E27FC236}">
                <a16:creationId xmlns:a16="http://schemas.microsoft.com/office/drawing/2014/main" id="{F0825753-FB10-2AB5-A721-1644492CC3F5}"/>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1478598"/>
            <a:ext cx="4114800" cy="2743200"/>
          </a:xfrm>
        </p:spPr>
      </p:pic>
      <p:pic>
        <p:nvPicPr>
          <p:cNvPr id="10" name="Graphic 9">
            <a:extLst>
              <a:ext uri="{FF2B5EF4-FFF2-40B4-BE49-F238E27FC236}">
                <a16:creationId xmlns:a16="http://schemas.microsoft.com/office/drawing/2014/main" id="{3C01F17E-D341-67E6-41A1-3B376F2D86D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8899" y="4084320"/>
            <a:ext cx="4114800" cy="2743200"/>
          </a:xfrm>
          <a:prstGeom prst="rect">
            <a:avLst/>
          </a:prstGeom>
        </p:spPr>
      </p:pic>
      <p:pic>
        <p:nvPicPr>
          <p:cNvPr id="12" name="Graphic 11">
            <a:extLst>
              <a:ext uri="{FF2B5EF4-FFF2-40B4-BE49-F238E27FC236}">
                <a16:creationId xmlns:a16="http://schemas.microsoft.com/office/drawing/2014/main" id="{03645748-EDB5-07A5-84CF-78C365358D3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038600" y="1341120"/>
            <a:ext cx="4114799" cy="2743200"/>
          </a:xfrm>
          <a:prstGeom prst="rect">
            <a:avLst/>
          </a:prstGeom>
        </p:spPr>
      </p:pic>
      <p:pic>
        <p:nvPicPr>
          <p:cNvPr id="14" name="Graphic 13">
            <a:extLst>
              <a:ext uri="{FF2B5EF4-FFF2-40B4-BE49-F238E27FC236}">
                <a16:creationId xmlns:a16="http://schemas.microsoft.com/office/drawing/2014/main" id="{5619895C-9389-A8FB-D049-B97EE6D0BFA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032250" y="4084320"/>
            <a:ext cx="4114800" cy="2743200"/>
          </a:xfrm>
          <a:prstGeom prst="rect">
            <a:avLst/>
          </a:prstGeom>
        </p:spPr>
      </p:pic>
      <p:pic>
        <p:nvPicPr>
          <p:cNvPr id="16" name="Graphic 15">
            <a:extLst>
              <a:ext uri="{FF2B5EF4-FFF2-40B4-BE49-F238E27FC236}">
                <a16:creationId xmlns:a16="http://schemas.microsoft.com/office/drawing/2014/main" id="{D696DB11-9157-0F68-0EFD-83475242DB8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988300" y="1295083"/>
            <a:ext cx="4114800" cy="2743200"/>
          </a:xfrm>
          <a:prstGeom prst="rect">
            <a:avLst/>
          </a:prstGeom>
        </p:spPr>
      </p:pic>
      <p:pic>
        <p:nvPicPr>
          <p:cNvPr id="18" name="Graphic 17">
            <a:extLst>
              <a:ext uri="{FF2B5EF4-FFF2-40B4-BE49-F238E27FC236}">
                <a16:creationId xmlns:a16="http://schemas.microsoft.com/office/drawing/2014/main" id="{A8B9F16B-6C5C-1B48-4306-742B346066BD}"/>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7988301" y="4038283"/>
            <a:ext cx="4114800" cy="2743200"/>
          </a:xfrm>
          <a:prstGeom prst="rect">
            <a:avLst/>
          </a:prstGeom>
        </p:spPr>
      </p:pic>
    </p:spTree>
    <p:extLst>
      <p:ext uri="{BB962C8B-B14F-4D97-AF65-F5344CB8AC3E}">
        <p14:creationId xmlns:p14="http://schemas.microsoft.com/office/powerpoint/2010/main" val="22514195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8A6BFC-3CA2-31CE-F83A-897C41975166}"/>
              </a:ext>
            </a:extLst>
          </p:cNvPr>
          <p:cNvSpPr>
            <a:spLocks noGrp="1"/>
          </p:cNvSpPr>
          <p:nvPr>
            <p:ph type="title"/>
          </p:nvPr>
        </p:nvSpPr>
        <p:spPr/>
        <p:txBody>
          <a:bodyPr/>
          <a:lstStyle/>
          <a:p>
            <a:r>
              <a:rPr lang="en-US" dirty="0"/>
              <a:t>Range of parameters tested SEIR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7B979D5-9E9C-BDE6-5AEB-F282841C8C81}"/>
                  </a:ext>
                </a:extLst>
              </p:cNvPr>
              <p:cNvSpPr>
                <a:spLocks noGrp="1"/>
              </p:cNvSpPr>
              <p:nvPr>
                <p:ph idx="1"/>
              </p:nvPr>
            </p:nvSpPr>
            <p:spPr/>
            <p:txBody>
              <a:bodyPr/>
              <a:lstStyle/>
              <a:p>
                <a:r>
                  <a:rPr lang="el-GR" dirty="0"/>
                  <a:t>α</a:t>
                </a:r>
                <a:r>
                  <a:rPr lang="en-US" dirty="0"/>
                  <a:t>: [0.03, 0.4]</a:t>
                </a:r>
              </a:p>
              <a:p>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0</m:t>
                        </m:r>
                      </m:sub>
                    </m:sSub>
                  </m:oMath>
                </a14:m>
                <a:r>
                  <a:rPr lang="en-US" dirty="0"/>
                  <a:t>: [1.5, 50]</a:t>
                </a:r>
              </a:p>
              <a:p>
                <a:r>
                  <a:rPr lang="en-US" dirty="0"/>
                  <a:t>δ = 0.1</a:t>
                </a:r>
              </a:p>
              <a:p>
                <a:r>
                  <a:rPr lang="en-US" dirty="0"/>
                  <a:t>N /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𝑚𝑎𝑥</m:t>
                        </m:r>
                      </m:sub>
                    </m:sSub>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0.005, 0.1</m:t>
                        </m:r>
                      </m:e>
                    </m:d>
                  </m:oMath>
                </a14:m>
                <a:endParaRPr lang="en-US" b="0" dirty="0"/>
              </a:p>
              <a:p>
                <a:r>
                  <a:rPr lang="en-US" dirty="0"/>
                  <a:t>E(0) / I(</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0</m:t>
                        </m:r>
                      </m:sub>
                    </m:sSub>
                  </m:oMath>
                </a14:m>
                <a:r>
                  <a:rPr lang="en-US" dirty="0"/>
                  <a:t>) = [1, 30]</a:t>
                </a:r>
              </a:p>
              <a:p>
                <a:r>
                  <a:rPr lang="en-US" dirty="0"/>
                  <a:t>I(0) / I(</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0</m:t>
                        </m:r>
                      </m:sub>
                    </m:sSub>
                  </m:oMath>
                </a14:m>
                <a:r>
                  <a:rPr lang="en-US" dirty="0"/>
                  <a:t>) = [1, 30]</a:t>
                </a:r>
              </a:p>
              <a:p>
                <a:endParaRPr lang="en-US" dirty="0"/>
              </a:p>
            </p:txBody>
          </p:sp>
        </mc:Choice>
        <mc:Fallback xmlns="">
          <p:sp>
            <p:nvSpPr>
              <p:cNvPr id="3" name="Content Placeholder 2">
                <a:extLst>
                  <a:ext uri="{FF2B5EF4-FFF2-40B4-BE49-F238E27FC236}">
                    <a16:creationId xmlns:a16="http://schemas.microsoft.com/office/drawing/2014/main" id="{27B979D5-9E9C-BDE6-5AEB-F282841C8C81}"/>
                  </a:ext>
                </a:extLst>
              </p:cNvPr>
              <p:cNvSpPr>
                <a:spLocks noGrp="1" noRot="1" noChangeAspect="1" noMove="1" noResize="1" noEditPoints="1" noAdjustHandles="1" noChangeArrowheads="1" noChangeShapeType="1" noTextEdit="1"/>
              </p:cNvSpPr>
              <p:nvPr>
                <p:ph idx="1"/>
              </p:nvPr>
            </p:nvSpPr>
            <p:spPr>
              <a:blipFill>
                <a:blip r:embed="rId2"/>
                <a:stretch>
                  <a:fillRect l="-1043" t="-2241"/>
                </a:stretch>
              </a:blipFill>
            </p:spPr>
            <p:txBody>
              <a:bodyPr/>
              <a:lstStyle/>
              <a:p>
                <a:r>
                  <a:rPr lang="en-US">
                    <a:noFill/>
                  </a:rPr>
                  <a:t> </a:t>
                </a:r>
              </a:p>
            </p:txBody>
          </p:sp>
        </mc:Fallback>
      </mc:AlternateContent>
    </p:spTree>
    <p:extLst>
      <p:ext uri="{BB962C8B-B14F-4D97-AF65-F5344CB8AC3E}">
        <p14:creationId xmlns:p14="http://schemas.microsoft.com/office/powerpoint/2010/main" val="35108376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5F6D42-2E4D-B74E-AE3C-69BBB4FE664F}"/>
              </a:ext>
            </a:extLst>
          </p:cNvPr>
          <p:cNvSpPr>
            <a:spLocks noGrp="1"/>
          </p:cNvSpPr>
          <p:nvPr>
            <p:ph type="title"/>
          </p:nvPr>
        </p:nvSpPr>
        <p:spPr/>
        <p:txBody>
          <a:bodyPr/>
          <a:lstStyle/>
          <a:p>
            <a:r>
              <a:rPr lang="en-US" dirty="0"/>
              <a:t>SEIR Model Parameters</a:t>
            </a:r>
          </a:p>
        </p:txBody>
      </p:sp>
      <mc:AlternateContent xmlns:mc="http://schemas.openxmlformats.org/markup-compatibility/2006">
        <mc:Choice xmlns:a14="http://schemas.microsoft.com/office/drawing/2010/main" Requires="a14">
          <p:graphicFrame>
            <p:nvGraphicFramePr>
              <p:cNvPr id="7" name="Table 7">
                <a:extLst>
                  <a:ext uri="{FF2B5EF4-FFF2-40B4-BE49-F238E27FC236}">
                    <a16:creationId xmlns:a16="http://schemas.microsoft.com/office/drawing/2014/main" id="{C5EF6AA4-1273-124F-CAC1-97F76CF7AF4F}"/>
                  </a:ext>
                </a:extLst>
              </p:cNvPr>
              <p:cNvGraphicFramePr>
                <a:graphicFrameLocks noGrp="1"/>
              </p:cNvGraphicFramePr>
              <p:nvPr>
                <p:ph idx="1"/>
                <p:extLst>
                  <p:ext uri="{D42A27DB-BD31-4B8C-83A1-F6EECF244321}">
                    <p14:modId xmlns:p14="http://schemas.microsoft.com/office/powerpoint/2010/main" val="3300607545"/>
                  </p:ext>
                </p:extLst>
              </p:nvPr>
            </p:nvGraphicFramePr>
            <p:xfrm>
              <a:off x="838200" y="1874520"/>
              <a:ext cx="10515596" cy="4572000"/>
            </p:xfrm>
            <a:graphic>
              <a:graphicData uri="http://schemas.openxmlformats.org/drawingml/2006/table">
                <a:tbl>
                  <a:tblPr firstRow="1" bandRow="1">
                    <a:tableStyleId>{22838BEF-8BB2-4498-84A7-C5851F593DF1}</a:tableStyleId>
                  </a:tblPr>
                  <a:tblGrid>
                    <a:gridCol w="2628899">
                      <a:extLst>
                        <a:ext uri="{9D8B030D-6E8A-4147-A177-3AD203B41FA5}">
                          <a16:colId xmlns:a16="http://schemas.microsoft.com/office/drawing/2014/main" val="1581357855"/>
                        </a:ext>
                      </a:extLst>
                    </a:gridCol>
                    <a:gridCol w="2628899">
                      <a:extLst>
                        <a:ext uri="{9D8B030D-6E8A-4147-A177-3AD203B41FA5}">
                          <a16:colId xmlns:a16="http://schemas.microsoft.com/office/drawing/2014/main" val="178429253"/>
                        </a:ext>
                      </a:extLst>
                    </a:gridCol>
                    <a:gridCol w="2628899">
                      <a:extLst>
                        <a:ext uri="{9D8B030D-6E8A-4147-A177-3AD203B41FA5}">
                          <a16:colId xmlns:a16="http://schemas.microsoft.com/office/drawing/2014/main" val="3150012581"/>
                        </a:ext>
                      </a:extLst>
                    </a:gridCol>
                    <a:gridCol w="2628899">
                      <a:extLst>
                        <a:ext uri="{9D8B030D-6E8A-4147-A177-3AD203B41FA5}">
                          <a16:colId xmlns:a16="http://schemas.microsoft.com/office/drawing/2014/main" val="2978042390"/>
                        </a:ext>
                      </a:extLst>
                    </a:gridCol>
                  </a:tblGrid>
                  <a:tr h="370840">
                    <a:tc>
                      <a:txBody>
                        <a:bodyPr/>
                        <a:lstStyle/>
                        <a:p>
                          <a:pPr algn="ctr"/>
                          <a:endParaRPr lang="en-US" sz="2400" dirty="0"/>
                        </a:p>
                      </a:txBody>
                      <a:tcPr/>
                    </a:tc>
                    <a:tc>
                      <a:txBody>
                        <a:bodyPr/>
                        <a:lstStyle/>
                        <a:p>
                          <a:pPr algn="ctr"/>
                          <a:r>
                            <a:rPr lang="en-US" sz="2400" dirty="0"/>
                            <a:t>P = 1</a:t>
                          </a:r>
                        </a:p>
                      </a:txBody>
                      <a:tcPr/>
                    </a:tc>
                    <a:tc>
                      <a:txBody>
                        <a:bodyPr/>
                        <a:lstStyle/>
                        <a:p>
                          <a:pPr algn="ctr"/>
                          <a:r>
                            <a:rPr lang="en-US" sz="2400" dirty="0"/>
                            <a:t>P = 2</a:t>
                          </a:r>
                        </a:p>
                      </a:txBody>
                      <a:tcPr/>
                    </a:tc>
                    <a:tc>
                      <a:txBody>
                        <a:bodyPr/>
                        <a:lstStyle/>
                        <a:p>
                          <a:pPr algn="ctr"/>
                          <a:r>
                            <a:rPr lang="en-US" sz="2400" dirty="0"/>
                            <a:t>P = ∞</a:t>
                          </a:r>
                        </a:p>
                      </a:txBody>
                      <a:tcPr/>
                    </a:tc>
                    <a:extLst>
                      <a:ext uri="{0D108BD9-81ED-4DB2-BD59-A6C34878D82A}">
                        <a16:rowId xmlns:a16="http://schemas.microsoft.com/office/drawing/2014/main" val="1230869410"/>
                      </a:ext>
                    </a:extLst>
                  </a:tr>
                  <a:tr h="370840">
                    <a:tc>
                      <a:txBody>
                        <a:bodyPr/>
                        <a:lstStyle/>
                        <a:p>
                          <a:pPr algn="ctr"/>
                          <a:r>
                            <a:rPr lang="el-GR" sz="2400" b="1" dirty="0"/>
                            <a:t>α</a:t>
                          </a:r>
                          <a:endParaRPr lang="en-US" sz="2400" b="1" dirty="0"/>
                        </a:p>
                      </a:txBody>
                      <a:tcPr/>
                    </a:tc>
                    <a:tc>
                      <a:txBody>
                        <a:bodyPr/>
                        <a:lstStyle/>
                        <a:p>
                          <a:pPr algn="ctr"/>
                          <a:r>
                            <a:rPr lang="en-US" sz="2400" b="0" i="0" kern="1200" dirty="0">
                              <a:solidFill>
                                <a:schemeClr val="dk1"/>
                              </a:solidFill>
                              <a:effectLst/>
                              <a:latin typeface="+mn-lt"/>
                              <a:ea typeface="+mn-ea"/>
                              <a:cs typeface="+mn-cs"/>
                            </a:rPr>
                            <a:t>0.044</a:t>
                          </a:r>
                          <a:endParaRPr lang="en-US" sz="2400" dirty="0"/>
                        </a:p>
                      </a:txBody>
                      <a:tcPr/>
                    </a:tc>
                    <a:tc>
                      <a:txBody>
                        <a:bodyPr/>
                        <a:lstStyle/>
                        <a:p>
                          <a:pPr algn="ctr"/>
                          <a:r>
                            <a:rPr lang="en-US" sz="2400" dirty="0"/>
                            <a:t>0.045</a:t>
                          </a:r>
                        </a:p>
                      </a:txBody>
                      <a:tcPr/>
                    </a:tc>
                    <a:tc>
                      <a:txBody>
                        <a:bodyPr/>
                        <a:lstStyle/>
                        <a:p>
                          <a:pPr algn="ctr"/>
                          <a:r>
                            <a:rPr lang="en-US" sz="2400" dirty="0"/>
                            <a:t>0.046</a:t>
                          </a:r>
                        </a:p>
                      </a:txBody>
                      <a:tcPr/>
                    </a:tc>
                    <a:extLst>
                      <a:ext uri="{0D108BD9-81ED-4DB2-BD59-A6C34878D82A}">
                        <a16:rowId xmlns:a16="http://schemas.microsoft.com/office/drawing/2014/main" val="2970010057"/>
                      </a:ext>
                    </a:extLst>
                  </a:tr>
                  <a:tr h="370840">
                    <a:tc>
                      <a:txBody>
                        <a:bodyPr/>
                        <a:lstStyle/>
                        <a:p>
                          <a:pPr algn="ctr"/>
                          <a:r>
                            <a:rPr lang="el-GR" sz="2400" b="1" dirty="0"/>
                            <a:t>β</a:t>
                          </a:r>
                          <a:endParaRPr lang="en-US" sz="2400" b="1" dirty="0"/>
                        </a:p>
                      </a:txBody>
                      <a:tcPr/>
                    </a:tc>
                    <a:tc>
                      <a:txBody>
                        <a:bodyPr/>
                        <a:lstStyle/>
                        <a:p>
                          <a:pPr algn="ctr"/>
                          <a:r>
                            <a:rPr lang="en-US" sz="2400" b="0" i="0" kern="1200" dirty="0">
                              <a:solidFill>
                                <a:schemeClr val="dk1"/>
                              </a:solidFill>
                              <a:effectLst/>
                              <a:latin typeface="+mn-lt"/>
                              <a:ea typeface="+mn-ea"/>
                              <a:cs typeface="+mn-cs"/>
                            </a:rPr>
                            <a:t>1.98</a:t>
                          </a:r>
                          <a:endParaRPr lang="en-US" sz="2400" dirty="0"/>
                        </a:p>
                      </a:txBody>
                      <a:tcPr/>
                    </a:tc>
                    <a:tc>
                      <a:txBody>
                        <a:bodyPr/>
                        <a:lstStyle/>
                        <a:p>
                          <a:pPr algn="ctr"/>
                          <a:r>
                            <a:rPr lang="en-US" sz="2400" dirty="0"/>
                            <a:t>1.53</a:t>
                          </a:r>
                        </a:p>
                      </a:txBody>
                      <a:tcPr/>
                    </a:tc>
                    <a:tc>
                      <a:txBody>
                        <a:bodyPr/>
                        <a:lstStyle/>
                        <a:p>
                          <a:pPr algn="ctr"/>
                          <a:r>
                            <a:rPr lang="en-US" sz="2400" b="0" i="0" kern="1200" dirty="0">
                              <a:solidFill>
                                <a:schemeClr val="dk1"/>
                              </a:solidFill>
                              <a:effectLst/>
                              <a:latin typeface="+mn-lt"/>
                              <a:ea typeface="+mn-ea"/>
                              <a:cs typeface="+mn-cs"/>
                            </a:rPr>
                            <a:t>1.16</a:t>
                          </a:r>
                          <a:endParaRPr lang="en-US" sz="2400" dirty="0"/>
                        </a:p>
                      </a:txBody>
                      <a:tcPr/>
                    </a:tc>
                    <a:extLst>
                      <a:ext uri="{0D108BD9-81ED-4DB2-BD59-A6C34878D82A}">
                        <a16:rowId xmlns:a16="http://schemas.microsoft.com/office/drawing/2014/main" val="2568903513"/>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𝑹</m:t>
                                    </m:r>
                                  </m:e>
                                  <m:sub>
                                    <m:r>
                                      <a:rPr lang="en-US" sz="2400" b="1" i="1" smtClean="0">
                                        <a:latin typeface="Cambria Math" panose="02040503050406030204" pitchFamily="18" charset="0"/>
                                      </a:rPr>
                                      <m:t>𝟎</m:t>
                                    </m:r>
                                  </m:sub>
                                </m:sSub>
                              </m:oMath>
                            </m:oMathPara>
                          </a14:m>
                          <a:endParaRPr lang="en-US" sz="2400" b="1" dirty="0"/>
                        </a:p>
                      </a:txBody>
                      <a:tcPr/>
                    </a:tc>
                    <a:tc>
                      <a:txBody>
                        <a:bodyPr/>
                        <a:lstStyle/>
                        <a:p>
                          <a:pPr algn="ctr"/>
                          <a:r>
                            <a:rPr lang="en-US" sz="2400" dirty="0"/>
                            <a:t>45</a:t>
                          </a:r>
                        </a:p>
                      </a:txBody>
                      <a:tcPr/>
                    </a:tc>
                    <a:tc>
                      <a:txBody>
                        <a:bodyPr/>
                        <a:lstStyle/>
                        <a:p>
                          <a:pPr algn="ctr"/>
                          <a:r>
                            <a:rPr lang="en-US" sz="2400" dirty="0"/>
                            <a:t>34</a:t>
                          </a:r>
                        </a:p>
                      </a:txBody>
                      <a:tcPr/>
                    </a:tc>
                    <a:tc>
                      <a:txBody>
                        <a:bodyPr/>
                        <a:lstStyle/>
                        <a:p>
                          <a:pPr algn="ctr"/>
                          <a:r>
                            <a:rPr lang="en-US" sz="2400" dirty="0"/>
                            <a:t>25</a:t>
                          </a:r>
                        </a:p>
                      </a:txBody>
                      <a:tcPr/>
                    </a:tc>
                    <a:extLst>
                      <a:ext uri="{0D108BD9-81ED-4DB2-BD59-A6C34878D82A}">
                        <a16:rowId xmlns:a16="http://schemas.microsoft.com/office/drawing/2014/main" val="3502340492"/>
                      </a:ext>
                    </a:extLst>
                  </a:tr>
                  <a:tr h="370840">
                    <a:tc>
                      <a:txBody>
                        <a:bodyPr/>
                        <a:lstStyle/>
                        <a:p>
                          <a:pPr algn="ctr"/>
                          <a:r>
                            <a:rPr lang="el-GR" sz="2400" b="1" dirty="0"/>
                            <a:t>δ</a:t>
                          </a:r>
                          <a:r>
                            <a:rPr lang="en-US" sz="2400" b="1" dirty="0"/>
                            <a:t> (fixed)</a:t>
                          </a:r>
                        </a:p>
                      </a:txBody>
                      <a:tcPr/>
                    </a:tc>
                    <a:tc>
                      <a:txBody>
                        <a:bodyPr/>
                        <a:lstStyle/>
                        <a:p>
                          <a:pPr algn="ctr"/>
                          <a:r>
                            <a:rPr lang="en-US" sz="2400" dirty="0"/>
                            <a:t>0.1</a:t>
                          </a:r>
                        </a:p>
                      </a:txBody>
                      <a:tcPr/>
                    </a:tc>
                    <a:tc>
                      <a:txBody>
                        <a:bodyPr/>
                        <a:lstStyle/>
                        <a:p>
                          <a:pPr algn="ctr"/>
                          <a:r>
                            <a:rPr lang="en-US" sz="2400" dirty="0"/>
                            <a:t>0.1</a:t>
                          </a:r>
                        </a:p>
                      </a:txBody>
                      <a:tcPr/>
                    </a:tc>
                    <a:tc>
                      <a:txBody>
                        <a:bodyPr/>
                        <a:lstStyle/>
                        <a:p>
                          <a:pPr algn="ctr"/>
                          <a:r>
                            <a:rPr lang="en-US" sz="2400" dirty="0"/>
                            <a:t>0.1</a:t>
                          </a:r>
                        </a:p>
                      </a:txBody>
                      <a:tcPr/>
                    </a:tc>
                    <a:extLst>
                      <a:ext uri="{0D108BD9-81ED-4DB2-BD59-A6C34878D82A}">
                        <a16:rowId xmlns:a16="http://schemas.microsoft.com/office/drawing/2014/main" val="1884139305"/>
                      </a:ext>
                    </a:extLst>
                  </a:tr>
                  <a:tr h="370840">
                    <a:tc>
                      <a:txBody>
                        <a:bodyPr/>
                        <a:lstStyle/>
                        <a:p>
                          <a:pPr algn="ctr"/>
                          <a:r>
                            <a:rPr lang="en-US" sz="2400" b="1" dirty="0"/>
                            <a:t>N / </a:t>
                          </a:r>
                          <a14:m>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𝑵</m:t>
                                  </m:r>
                                </m:e>
                                <m:sub>
                                  <m:r>
                                    <a:rPr lang="en-US" sz="2400" b="1" i="1" smtClean="0">
                                      <a:latin typeface="Cambria Math" panose="02040503050406030204" pitchFamily="18" charset="0"/>
                                    </a:rPr>
                                    <m:t>𝒎𝒂𝒙</m:t>
                                  </m:r>
                                </m:sub>
                              </m:sSub>
                            </m:oMath>
                          </a14:m>
                          <a:endParaRPr lang="en-US" sz="2400" b="1" dirty="0"/>
                        </a:p>
                      </a:txBody>
                      <a:tcPr/>
                    </a:tc>
                    <a:tc>
                      <a:txBody>
                        <a:bodyPr/>
                        <a:lstStyle/>
                        <a:p>
                          <a:pPr algn="ctr"/>
                          <a:r>
                            <a:rPr lang="en-US" sz="2400" dirty="0"/>
                            <a:t>1%</a:t>
                          </a:r>
                        </a:p>
                      </a:txBody>
                      <a:tcPr/>
                    </a:tc>
                    <a:tc>
                      <a:txBody>
                        <a:bodyPr/>
                        <a:lstStyle/>
                        <a:p>
                          <a:pPr algn="ctr"/>
                          <a:r>
                            <a:rPr lang="en-US" sz="2400" dirty="0"/>
                            <a:t>1%</a:t>
                          </a:r>
                        </a:p>
                      </a:txBody>
                      <a:tcPr/>
                    </a:tc>
                    <a:tc>
                      <a:txBody>
                        <a:bodyPr/>
                        <a:lstStyle/>
                        <a:p>
                          <a:pPr algn="ctr"/>
                          <a:r>
                            <a:rPr lang="en-US" sz="2400" dirty="0"/>
                            <a:t>1%</a:t>
                          </a:r>
                        </a:p>
                      </a:txBody>
                      <a:tcPr/>
                    </a:tc>
                    <a:extLst>
                      <a:ext uri="{0D108BD9-81ED-4DB2-BD59-A6C34878D82A}">
                        <a16:rowId xmlns:a16="http://schemas.microsoft.com/office/drawing/2014/main" val="2060395546"/>
                      </a:ext>
                    </a:extLst>
                  </a:tr>
                  <a:tr h="370840">
                    <a:tc>
                      <a:txBody>
                        <a:bodyPr/>
                        <a:lstStyle/>
                        <a:p>
                          <a:pPr algn="ctr"/>
                          <a:r>
                            <a:rPr lang="el-GR" sz="2400" b="1" dirty="0"/>
                            <a:t>γ</a:t>
                          </a:r>
                          <a:endParaRPr lang="en-US" sz="2400" b="1" dirty="0"/>
                        </a:p>
                      </a:txBody>
                      <a:tcPr/>
                    </a:tc>
                    <a:tc>
                      <a:txBody>
                        <a:bodyPr/>
                        <a:lstStyle/>
                        <a:p>
                          <a:pPr algn="ctr"/>
                          <a:r>
                            <a:rPr lang="en-US" sz="2400" b="0" i="0" kern="1200" dirty="0">
                              <a:solidFill>
                                <a:schemeClr val="dk1"/>
                              </a:solidFill>
                              <a:effectLst/>
                              <a:latin typeface="+mn-lt"/>
                              <a:ea typeface="+mn-ea"/>
                              <a:cs typeface="+mn-cs"/>
                            </a:rPr>
                            <a:t>0.185</a:t>
                          </a:r>
                          <a:endParaRPr lang="en-US" sz="2400" dirty="0"/>
                        </a:p>
                      </a:txBody>
                      <a:tcPr/>
                    </a:tc>
                    <a:tc>
                      <a:txBody>
                        <a:bodyPr/>
                        <a:lstStyle/>
                        <a:p>
                          <a:pPr algn="ctr"/>
                          <a:r>
                            <a:rPr lang="en-US" sz="2400" b="0" i="0" kern="1200" dirty="0">
                              <a:solidFill>
                                <a:schemeClr val="dk1"/>
                              </a:solidFill>
                              <a:effectLst/>
                              <a:latin typeface="+mn-lt"/>
                              <a:ea typeface="+mn-ea"/>
                              <a:cs typeface="+mn-cs"/>
                            </a:rPr>
                            <a:t>0.166</a:t>
                          </a:r>
                          <a:endParaRPr lang="en-US" sz="2400" dirty="0"/>
                        </a:p>
                      </a:txBody>
                      <a:tcPr/>
                    </a:tc>
                    <a:tc>
                      <a:txBody>
                        <a:bodyPr/>
                        <a:lstStyle/>
                        <a:p>
                          <a:pPr algn="ctr"/>
                          <a:r>
                            <a:rPr lang="en-US" sz="2400" b="0" i="0" kern="1200" dirty="0">
                              <a:solidFill>
                                <a:schemeClr val="dk1"/>
                              </a:solidFill>
                              <a:effectLst/>
                              <a:latin typeface="+mn-lt"/>
                              <a:ea typeface="+mn-ea"/>
                              <a:cs typeface="+mn-cs"/>
                            </a:rPr>
                            <a:t>0.147</a:t>
                          </a:r>
                          <a:endParaRPr lang="en-US" sz="2400" dirty="0"/>
                        </a:p>
                      </a:txBody>
                      <a:tcPr/>
                    </a:tc>
                    <a:extLst>
                      <a:ext uri="{0D108BD9-81ED-4DB2-BD59-A6C34878D82A}">
                        <a16:rowId xmlns:a16="http://schemas.microsoft.com/office/drawing/2014/main" val="4284438900"/>
                      </a:ext>
                    </a:extLst>
                  </a:tr>
                  <a:tr h="370840">
                    <a:tc>
                      <a:txBody>
                        <a:bodyPr/>
                        <a:lstStyle/>
                        <a:p>
                          <a:pPr algn="ctr"/>
                          <a:r>
                            <a:rPr lang="en-US" sz="2400" b="1" dirty="0"/>
                            <a:t>E(0) / I(</a:t>
                          </a:r>
                          <a14:m>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𝒕</m:t>
                                  </m:r>
                                </m:e>
                                <m:sub>
                                  <m:r>
                                    <a:rPr lang="en-US" sz="2400" b="1" i="1" smtClean="0">
                                      <a:latin typeface="Cambria Math" panose="02040503050406030204" pitchFamily="18" charset="0"/>
                                    </a:rPr>
                                    <m:t>𝟎</m:t>
                                  </m:r>
                                </m:sub>
                              </m:sSub>
                            </m:oMath>
                          </a14:m>
                          <a:r>
                            <a:rPr lang="en-US" sz="2400" b="1" dirty="0"/>
                            <a:t>)</a:t>
                          </a:r>
                        </a:p>
                      </a:txBody>
                      <a:tcPr/>
                    </a:tc>
                    <a:tc>
                      <a:txBody>
                        <a:bodyPr/>
                        <a:lstStyle/>
                        <a:p>
                          <a:pPr algn="ctr"/>
                          <a:r>
                            <a:rPr lang="en-US" sz="2400" dirty="0"/>
                            <a:t>1.1</a:t>
                          </a:r>
                        </a:p>
                      </a:txBody>
                      <a:tcPr/>
                    </a:tc>
                    <a:tc>
                      <a:txBody>
                        <a:bodyPr/>
                        <a:lstStyle/>
                        <a:p>
                          <a:pPr algn="ctr"/>
                          <a:r>
                            <a:rPr lang="en-US" sz="2400" dirty="0"/>
                            <a:t>1.1</a:t>
                          </a:r>
                        </a:p>
                      </a:txBody>
                      <a:tcPr/>
                    </a:tc>
                    <a:tc>
                      <a:txBody>
                        <a:bodyPr/>
                        <a:lstStyle/>
                        <a:p>
                          <a:pPr algn="ctr"/>
                          <a:r>
                            <a:rPr lang="en-US" sz="2400" dirty="0"/>
                            <a:t>1</a:t>
                          </a:r>
                        </a:p>
                      </a:txBody>
                      <a:tcPr/>
                    </a:tc>
                    <a:extLst>
                      <a:ext uri="{0D108BD9-81ED-4DB2-BD59-A6C34878D82A}">
                        <a16:rowId xmlns:a16="http://schemas.microsoft.com/office/drawing/2014/main" val="3175817811"/>
                      </a:ext>
                    </a:extLst>
                  </a:tr>
                  <a:tr h="370840">
                    <a:tc>
                      <a:txBody>
                        <a:bodyPr/>
                        <a:lstStyle/>
                        <a:p>
                          <a:pPr algn="ctr"/>
                          <a:r>
                            <a:rPr lang="en-US" sz="2400" b="1" dirty="0"/>
                            <a:t>I(0) / I(</a:t>
                          </a:r>
                          <a14:m>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𝒕</m:t>
                                  </m:r>
                                </m:e>
                                <m:sub>
                                  <m:r>
                                    <a:rPr lang="en-US" sz="2400" b="1" i="1" smtClean="0">
                                      <a:latin typeface="Cambria Math" panose="02040503050406030204" pitchFamily="18" charset="0"/>
                                    </a:rPr>
                                    <m:t>𝟎</m:t>
                                  </m:r>
                                </m:sub>
                              </m:sSub>
                            </m:oMath>
                          </a14:m>
                          <a:r>
                            <a:rPr lang="en-US" sz="2400" b="1" dirty="0"/>
                            <a:t>)</a:t>
                          </a:r>
                        </a:p>
                      </a:txBody>
                      <a:tcPr/>
                    </a:tc>
                    <a:tc>
                      <a:txBody>
                        <a:bodyPr/>
                        <a:lstStyle/>
                        <a:p>
                          <a:pPr algn="ctr"/>
                          <a:r>
                            <a:rPr lang="en-US" sz="2400" dirty="0"/>
                            <a:t>5.6</a:t>
                          </a:r>
                        </a:p>
                      </a:txBody>
                      <a:tcPr/>
                    </a:tc>
                    <a:tc>
                      <a:txBody>
                        <a:bodyPr/>
                        <a:lstStyle/>
                        <a:p>
                          <a:pPr algn="ctr"/>
                          <a:r>
                            <a:rPr lang="en-US" sz="2400" dirty="0"/>
                            <a:t>10.8</a:t>
                          </a:r>
                        </a:p>
                      </a:txBody>
                      <a:tcPr/>
                    </a:tc>
                    <a:tc>
                      <a:txBody>
                        <a:bodyPr/>
                        <a:lstStyle/>
                        <a:p>
                          <a:pPr algn="ctr"/>
                          <a:r>
                            <a:rPr lang="en-US" sz="2400" dirty="0"/>
                            <a:t>25.2</a:t>
                          </a:r>
                        </a:p>
                      </a:txBody>
                      <a:tcPr/>
                    </a:tc>
                    <a:extLst>
                      <a:ext uri="{0D108BD9-81ED-4DB2-BD59-A6C34878D82A}">
                        <a16:rowId xmlns:a16="http://schemas.microsoft.com/office/drawing/2014/main" val="3687434070"/>
                      </a:ext>
                    </a:extLst>
                  </a:tr>
                  <a:tr h="370840">
                    <a:tc>
                      <a:txBody>
                        <a:bodyPr/>
                        <a:lstStyle/>
                        <a:p>
                          <a:pPr algn="ctr"/>
                          <a:r>
                            <a:rPr lang="en-US" sz="2400" b="1" dirty="0"/>
                            <a:t>J</a:t>
                          </a:r>
                        </a:p>
                      </a:txBody>
                      <a:tcPr/>
                    </a:tc>
                    <a:tc>
                      <a:txBody>
                        <a:bodyPr/>
                        <a:lstStyle/>
                        <a:p>
                          <a:pPr algn="ctr"/>
                          <a:r>
                            <a:rPr lang="en-US" sz="2400" b="0" i="0" kern="1200" dirty="0">
                              <a:solidFill>
                                <a:schemeClr val="dk1"/>
                              </a:solidFill>
                              <a:effectLst/>
                              <a:latin typeface="+mn-lt"/>
                              <a:ea typeface="+mn-ea"/>
                              <a:cs typeface="+mn-cs"/>
                            </a:rPr>
                            <a:t>65,083</a:t>
                          </a:r>
                          <a:endParaRPr lang="en-US" sz="24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b="0" i="0" kern="1200" dirty="0">
                              <a:solidFill>
                                <a:schemeClr val="dk1"/>
                              </a:solidFill>
                              <a:effectLst/>
                              <a:latin typeface="+mn-lt"/>
                              <a:ea typeface="+mn-ea"/>
                              <a:cs typeface="+mn-cs"/>
                            </a:rPr>
                            <a:t>26,010,112</a:t>
                          </a:r>
                          <a:endParaRPr lang="en-US" sz="2400" dirty="0"/>
                        </a:p>
                      </a:txBody>
                      <a:tcPr/>
                    </a:tc>
                    <a:tc>
                      <a:txBody>
                        <a:bodyPr/>
                        <a:lstStyle/>
                        <a:p>
                          <a:pPr algn="ctr"/>
                          <a:r>
                            <a:rPr lang="en-US" sz="2400" b="0" i="0" kern="1200" dirty="0">
                              <a:solidFill>
                                <a:schemeClr val="dk1"/>
                              </a:solidFill>
                              <a:effectLst/>
                              <a:latin typeface="+mn-lt"/>
                              <a:ea typeface="+mn-ea"/>
                              <a:cs typeface="+mn-cs"/>
                            </a:rPr>
                            <a:t>1236</a:t>
                          </a:r>
                          <a:endParaRPr lang="en-US" sz="2400" dirty="0"/>
                        </a:p>
                      </a:txBody>
                      <a:tcPr/>
                    </a:tc>
                    <a:extLst>
                      <a:ext uri="{0D108BD9-81ED-4DB2-BD59-A6C34878D82A}">
                        <a16:rowId xmlns:a16="http://schemas.microsoft.com/office/drawing/2014/main" val="2871010346"/>
                      </a:ext>
                    </a:extLst>
                  </a:tr>
                </a:tbl>
              </a:graphicData>
            </a:graphic>
          </p:graphicFrame>
        </mc:Choice>
        <mc:Fallback>
          <p:graphicFrame>
            <p:nvGraphicFramePr>
              <p:cNvPr id="7" name="Table 7">
                <a:extLst>
                  <a:ext uri="{FF2B5EF4-FFF2-40B4-BE49-F238E27FC236}">
                    <a16:creationId xmlns:a16="http://schemas.microsoft.com/office/drawing/2014/main" id="{C5EF6AA4-1273-124F-CAC1-97F76CF7AF4F}"/>
                  </a:ext>
                </a:extLst>
              </p:cNvPr>
              <p:cNvGraphicFramePr>
                <a:graphicFrameLocks noGrp="1"/>
              </p:cNvGraphicFramePr>
              <p:nvPr>
                <p:ph idx="1"/>
                <p:extLst>
                  <p:ext uri="{D42A27DB-BD31-4B8C-83A1-F6EECF244321}">
                    <p14:modId xmlns:p14="http://schemas.microsoft.com/office/powerpoint/2010/main" val="3300607545"/>
                  </p:ext>
                </p:extLst>
              </p:nvPr>
            </p:nvGraphicFramePr>
            <p:xfrm>
              <a:off x="838200" y="1874520"/>
              <a:ext cx="10515596" cy="4572000"/>
            </p:xfrm>
            <a:graphic>
              <a:graphicData uri="http://schemas.openxmlformats.org/drawingml/2006/table">
                <a:tbl>
                  <a:tblPr firstRow="1" bandRow="1">
                    <a:tableStyleId>{22838BEF-8BB2-4498-84A7-C5851F593DF1}</a:tableStyleId>
                  </a:tblPr>
                  <a:tblGrid>
                    <a:gridCol w="2628899">
                      <a:extLst>
                        <a:ext uri="{9D8B030D-6E8A-4147-A177-3AD203B41FA5}">
                          <a16:colId xmlns:a16="http://schemas.microsoft.com/office/drawing/2014/main" val="1581357855"/>
                        </a:ext>
                      </a:extLst>
                    </a:gridCol>
                    <a:gridCol w="2628899">
                      <a:extLst>
                        <a:ext uri="{9D8B030D-6E8A-4147-A177-3AD203B41FA5}">
                          <a16:colId xmlns:a16="http://schemas.microsoft.com/office/drawing/2014/main" val="178429253"/>
                        </a:ext>
                      </a:extLst>
                    </a:gridCol>
                    <a:gridCol w="2628899">
                      <a:extLst>
                        <a:ext uri="{9D8B030D-6E8A-4147-A177-3AD203B41FA5}">
                          <a16:colId xmlns:a16="http://schemas.microsoft.com/office/drawing/2014/main" val="3150012581"/>
                        </a:ext>
                      </a:extLst>
                    </a:gridCol>
                    <a:gridCol w="2628899">
                      <a:extLst>
                        <a:ext uri="{9D8B030D-6E8A-4147-A177-3AD203B41FA5}">
                          <a16:colId xmlns:a16="http://schemas.microsoft.com/office/drawing/2014/main" val="2978042390"/>
                        </a:ext>
                      </a:extLst>
                    </a:gridCol>
                  </a:tblGrid>
                  <a:tr h="457200">
                    <a:tc>
                      <a:txBody>
                        <a:bodyPr/>
                        <a:lstStyle/>
                        <a:p>
                          <a:pPr algn="ctr"/>
                          <a:endParaRPr lang="en-US" sz="2400" dirty="0"/>
                        </a:p>
                      </a:txBody>
                      <a:tcPr/>
                    </a:tc>
                    <a:tc>
                      <a:txBody>
                        <a:bodyPr/>
                        <a:lstStyle/>
                        <a:p>
                          <a:pPr algn="ctr"/>
                          <a:r>
                            <a:rPr lang="en-US" sz="2400" dirty="0"/>
                            <a:t>P = 1</a:t>
                          </a:r>
                        </a:p>
                      </a:txBody>
                      <a:tcPr/>
                    </a:tc>
                    <a:tc>
                      <a:txBody>
                        <a:bodyPr/>
                        <a:lstStyle/>
                        <a:p>
                          <a:pPr algn="ctr"/>
                          <a:r>
                            <a:rPr lang="en-US" sz="2400" dirty="0"/>
                            <a:t>P = 2</a:t>
                          </a:r>
                        </a:p>
                      </a:txBody>
                      <a:tcPr/>
                    </a:tc>
                    <a:tc>
                      <a:txBody>
                        <a:bodyPr/>
                        <a:lstStyle/>
                        <a:p>
                          <a:pPr algn="ctr"/>
                          <a:r>
                            <a:rPr lang="en-US" sz="2400" dirty="0"/>
                            <a:t>P = ∞</a:t>
                          </a:r>
                        </a:p>
                      </a:txBody>
                      <a:tcPr/>
                    </a:tc>
                    <a:extLst>
                      <a:ext uri="{0D108BD9-81ED-4DB2-BD59-A6C34878D82A}">
                        <a16:rowId xmlns:a16="http://schemas.microsoft.com/office/drawing/2014/main" val="1230869410"/>
                      </a:ext>
                    </a:extLst>
                  </a:tr>
                  <a:tr h="457200">
                    <a:tc>
                      <a:txBody>
                        <a:bodyPr/>
                        <a:lstStyle/>
                        <a:p>
                          <a:pPr algn="ctr"/>
                          <a:r>
                            <a:rPr lang="el-GR" sz="2400" b="1" dirty="0"/>
                            <a:t>α</a:t>
                          </a:r>
                          <a:endParaRPr lang="en-US" sz="2400" b="1" dirty="0"/>
                        </a:p>
                      </a:txBody>
                      <a:tcPr/>
                    </a:tc>
                    <a:tc>
                      <a:txBody>
                        <a:bodyPr/>
                        <a:lstStyle/>
                        <a:p>
                          <a:pPr algn="ctr"/>
                          <a:r>
                            <a:rPr lang="en-US" sz="2400" b="0" i="0" kern="1200" dirty="0">
                              <a:solidFill>
                                <a:schemeClr val="dk1"/>
                              </a:solidFill>
                              <a:effectLst/>
                              <a:latin typeface="+mn-lt"/>
                              <a:ea typeface="+mn-ea"/>
                              <a:cs typeface="+mn-cs"/>
                            </a:rPr>
                            <a:t>0.044</a:t>
                          </a:r>
                          <a:endParaRPr lang="en-US" sz="2400" dirty="0"/>
                        </a:p>
                      </a:txBody>
                      <a:tcPr/>
                    </a:tc>
                    <a:tc>
                      <a:txBody>
                        <a:bodyPr/>
                        <a:lstStyle/>
                        <a:p>
                          <a:pPr algn="ctr"/>
                          <a:r>
                            <a:rPr lang="en-US" sz="2400" dirty="0"/>
                            <a:t>0.045</a:t>
                          </a:r>
                        </a:p>
                      </a:txBody>
                      <a:tcPr/>
                    </a:tc>
                    <a:tc>
                      <a:txBody>
                        <a:bodyPr/>
                        <a:lstStyle/>
                        <a:p>
                          <a:pPr algn="ctr"/>
                          <a:r>
                            <a:rPr lang="en-US" sz="2400" dirty="0"/>
                            <a:t>0.046</a:t>
                          </a:r>
                        </a:p>
                      </a:txBody>
                      <a:tcPr/>
                    </a:tc>
                    <a:extLst>
                      <a:ext uri="{0D108BD9-81ED-4DB2-BD59-A6C34878D82A}">
                        <a16:rowId xmlns:a16="http://schemas.microsoft.com/office/drawing/2014/main" val="2970010057"/>
                      </a:ext>
                    </a:extLst>
                  </a:tr>
                  <a:tr h="457200">
                    <a:tc>
                      <a:txBody>
                        <a:bodyPr/>
                        <a:lstStyle/>
                        <a:p>
                          <a:pPr algn="ctr"/>
                          <a:r>
                            <a:rPr lang="el-GR" sz="2400" b="1" dirty="0"/>
                            <a:t>β</a:t>
                          </a:r>
                          <a:endParaRPr lang="en-US" sz="2400" b="1" dirty="0"/>
                        </a:p>
                      </a:txBody>
                      <a:tcPr/>
                    </a:tc>
                    <a:tc>
                      <a:txBody>
                        <a:bodyPr/>
                        <a:lstStyle/>
                        <a:p>
                          <a:pPr algn="ctr"/>
                          <a:r>
                            <a:rPr lang="en-US" sz="2400" b="0" i="0" kern="1200" dirty="0">
                              <a:solidFill>
                                <a:schemeClr val="dk1"/>
                              </a:solidFill>
                              <a:effectLst/>
                              <a:latin typeface="+mn-lt"/>
                              <a:ea typeface="+mn-ea"/>
                              <a:cs typeface="+mn-cs"/>
                            </a:rPr>
                            <a:t>1.98</a:t>
                          </a:r>
                          <a:endParaRPr lang="en-US" sz="2400" dirty="0"/>
                        </a:p>
                      </a:txBody>
                      <a:tcPr/>
                    </a:tc>
                    <a:tc>
                      <a:txBody>
                        <a:bodyPr/>
                        <a:lstStyle/>
                        <a:p>
                          <a:pPr algn="ctr"/>
                          <a:r>
                            <a:rPr lang="en-US" sz="2400" dirty="0"/>
                            <a:t>1.53</a:t>
                          </a:r>
                        </a:p>
                      </a:txBody>
                      <a:tcPr/>
                    </a:tc>
                    <a:tc>
                      <a:txBody>
                        <a:bodyPr/>
                        <a:lstStyle/>
                        <a:p>
                          <a:pPr algn="ctr"/>
                          <a:r>
                            <a:rPr lang="en-US" sz="2400" b="0" i="0" kern="1200" dirty="0">
                              <a:solidFill>
                                <a:schemeClr val="dk1"/>
                              </a:solidFill>
                              <a:effectLst/>
                              <a:latin typeface="+mn-lt"/>
                              <a:ea typeface="+mn-ea"/>
                              <a:cs typeface="+mn-cs"/>
                            </a:rPr>
                            <a:t>1.16</a:t>
                          </a:r>
                          <a:endParaRPr lang="en-US" sz="2400" dirty="0"/>
                        </a:p>
                      </a:txBody>
                      <a:tcPr/>
                    </a:tc>
                    <a:extLst>
                      <a:ext uri="{0D108BD9-81ED-4DB2-BD59-A6C34878D82A}">
                        <a16:rowId xmlns:a16="http://schemas.microsoft.com/office/drawing/2014/main" val="2568903513"/>
                      </a:ext>
                    </a:extLst>
                  </a:tr>
                  <a:tr h="457200">
                    <a:tc>
                      <a:txBody>
                        <a:bodyPr/>
                        <a:lstStyle/>
                        <a:p>
                          <a:endParaRPr lang="en-US"/>
                        </a:p>
                      </a:txBody>
                      <a:tcPr>
                        <a:blipFill>
                          <a:blip r:embed="rId2"/>
                          <a:stretch>
                            <a:fillRect l="-231" t="-309333" r="-300000" b="-630667"/>
                          </a:stretch>
                        </a:blipFill>
                      </a:tcPr>
                    </a:tc>
                    <a:tc>
                      <a:txBody>
                        <a:bodyPr/>
                        <a:lstStyle/>
                        <a:p>
                          <a:pPr algn="ctr"/>
                          <a:r>
                            <a:rPr lang="en-US" sz="2400" dirty="0"/>
                            <a:t>45</a:t>
                          </a:r>
                        </a:p>
                      </a:txBody>
                      <a:tcPr/>
                    </a:tc>
                    <a:tc>
                      <a:txBody>
                        <a:bodyPr/>
                        <a:lstStyle/>
                        <a:p>
                          <a:pPr algn="ctr"/>
                          <a:r>
                            <a:rPr lang="en-US" sz="2400" dirty="0"/>
                            <a:t>34</a:t>
                          </a:r>
                        </a:p>
                      </a:txBody>
                      <a:tcPr/>
                    </a:tc>
                    <a:tc>
                      <a:txBody>
                        <a:bodyPr/>
                        <a:lstStyle/>
                        <a:p>
                          <a:pPr algn="ctr"/>
                          <a:r>
                            <a:rPr lang="en-US" sz="2400" dirty="0"/>
                            <a:t>25</a:t>
                          </a:r>
                        </a:p>
                      </a:txBody>
                      <a:tcPr/>
                    </a:tc>
                    <a:extLst>
                      <a:ext uri="{0D108BD9-81ED-4DB2-BD59-A6C34878D82A}">
                        <a16:rowId xmlns:a16="http://schemas.microsoft.com/office/drawing/2014/main" val="3502340492"/>
                      </a:ext>
                    </a:extLst>
                  </a:tr>
                  <a:tr h="457200">
                    <a:tc>
                      <a:txBody>
                        <a:bodyPr/>
                        <a:lstStyle/>
                        <a:p>
                          <a:pPr algn="ctr"/>
                          <a:r>
                            <a:rPr lang="el-GR" sz="2400" b="1" dirty="0"/>
                            <a:t>δ</a:t>
                          </a:r>
                          <a:r>
                            <a:rPr lang="en-US" sz="2400" b="1" dirty="0"/>
                            <a:t> (fixed)</a:t>
                          </a:r>
                        </a:p>
                      </a:txBody>
                      <a:tcPr/>
                    </a:tc>
                    <a:tc>
                      <a:txBody>
                        <a:bodyPr/>
                        <a:lstStyle/>
                        <a:p>
                          <a:pPr algn="ctr"/>
                          <a:r>
                            <a:rPr lang="en-US" sz="2400" dirty="0"/>
                            <a:t>0.1</a:t>
                          </a:r>
                        </a:p>
                      </a:txBody>
                      <a:tcPr/>
                    </a:tc>
                    <a:tc>
                      <a:txBody>
                        <a:bodyPr/>
                        <a:lstStyle/>
                        <a:p>
                          <a:pPr algn="ctr"/>
                          <a:r>
                            <a:rPr lang="en-US" sz="2400" dirty="0"/>
                            <a:t>0.1</a:t>
                          </a:r>
                        </a:p>
                      </a:txBody>
                      <a:tcPr/>
                    </a:tc>
                    <a:tc>
                      <a:txBody>
                        <a:bodyPr/>
                        <a:lstStyle/>
                        <a:p>
                          <a:pPr algn="ctr"/>
                          <a:r>
                            <a:rPr lang="en-US" sz="2400" dirty="0"/>
                            <a:t>0.1</a:t>
                          </a:r>
                        </a:p>
                      </a:txBody>
                      <a:tcPr/>
                    </a:tc>
                    <a:extLst>
                      <a:ext uri="{0D108BD9-81ED-4DB2-BD59-A6C34878D82A}">
                        <a16:rowId xmlns:a16="http://schemas.microsoft.com/office/drawing/2014/main" val="1884139305"/>
                      </a:ext>
                    </a:extLst>
                  </a:tr>
                  <a:tr h="457200">
                    <a:tc>
                      <a:txBody>
                        <a:bodyPr/>
                        <a:lstStyle/>
                        <a:p>
                          <a:endParaRPr lang="en-US"/>
                        </a:p>
                      </a:txBody>
                      <a:tcPr>
                        <a:blipFill>
                          <a:blip r:embed="rId2"/>
                          <a:stretch>
                            <a:fillRect l="-231" t="-510667" r="-300000" b="-429333"/>
                          </a:stretch>
                        </a:blipFill>
                      </a:tcPr>
                    </a:tc>
                    <a:tc>
                      <a:txBody>
                        <a:bodyPr/>
                        <a:lstStyle/>
                        <a:p>
                          <a:pPr algn="ctr"/>
                          <a:r>
                            <a:rPr lang="en-US" sz="2400" dirty="0"/>
                            <a:t>1%</a:t>
                          </a:r>
                        </a:p>
                      </a:txBody>
                      <a:tcPr/>
                    </a:tc>
                    <a:tc>
                      <a:txBody>
                        <a:bodyPr/>
                        <a:lstStyle/>
                        <a:p>
                          <a:pPr algn="ctr"/>
                          <a:r>
                            <a:rPr lang="en-US" sz="2400" dirty="0"/>
                            <a:t>1%</a:t>
                          </a:r>
                        </a:p>
                      </a:txBody>
                      <a:tcPr/>
                    </a:tc>
                    <a:tc>
                      <a:txBody>
                        <a:bodyPr/>
                        <a:lstStyle/>
                        <a:p>
                          <a:pPr algn="ctr"/>
                          <a:r>
                            <a:rPr lang="en-US" sz="2400" dirty="0"/>
                            <a:t>1%</a:t>
                          </a:r>
                        </a:p>
                      </a:txBody>
                      <a:tcPr/>
                    </a:tc>
                    <a:extLst>
                      <a:ext uri="{0D108BD9-81ED-4DB2-BD59-A6C34878D82A}">
                        <a16:rowId xmlns:a16="http://schemas.microsoft.com/office/drawing/2014/main" val="2060395546"/>
                      </a:ext>
                    </a:extLst>
                  </a:tr>
                  <a:tr h="457200">
                    <a:tc>
                      <a:txBody>
                        <a:bodyPr/>
                        <a:lstStyle/>
                        <a:p>
                          <a:pPr algn="ctr"/>
                          <a:r>
                            <a:rPr lang="el-GR" sz="2400" b="1" dirty="0"/>
                            <a:t>γ</a:t>
                          </a:r>
                          <a:endParaRPr lang="en-US" sz="2400" b="1" dirty="0"/>
                        </a:p>
                      </a:txBody>
                      <a:tcPr/>
                    </a:tc>
                    <a:tc>
                      <a:txBody>
                        <a:bodyPr/>
                        <a:lstStyle/>
                        <a:p>
                          <a:pPr algn="ctr"/>
                          <a:r>
                            <a:rPr lang="en-US" sz="2400" b="0" i="0" kern="1200" dirty="0">
                              <a:solidFill>
                                <a:schemeClr val="dk1"/>
                              </a:solidFill>
                              <a:effectLst/>
                              <a:latin typeface="+mn-lt"/>
                              <a:ea typeface="+mn-ea"/>
                              <a:cs typeface="+mn-cs"/>
                            </a:rPr>
                            <a:t>0.185</a:t>
                          </a:r>
                          <a:endParaRPr lang="en-US" sz="2400" dirty="0"/>
                        </a:p>
                      </a:txBody>
                      <a:tcPr/>
                    </a:tc>
                    <a:tc>
                      <a:txBody>
                        <a:bodyPr/>
                        <a:lstStyle/>
                        <a:p>
                          <a:pPr algn="ctr"/>
                          <a:r>
                            <a:rPr lang="en-US" sz="2400" b="0" i="0" kern="1200" dirty="0">
                              <a:solidFill>
                                <a:schemeClr val="dk1"/>
                              </a:solidFill>
                              <a:effectLst/>
                              <a:latin typeface="+mn-lt"/>
                              <a:ea typeface="+mn-ea"/>
                              <a:cs typeface="+mn-cs"/>
                            </a:rPr>
                            <a:t>0.166</a:t>
                          </a:r>
                          <a:endParaRPr lang="en-US" sz="2400" dirty="0"/>
                        </a:p>
                      </a:txBody>
                      <a:tcPr/>
                    </a:tc>
                    <a:tc>
                      <a:txBody>
                        <a:bodyPr/>
                        <a:lstStyle/>
                        <a:p>
                          <a:pPr algn="ctr"/>
                          <a:r>
                            <a:rPr lang="en-US" sz="2400" b="0" i="0" kern="1200" dirty="0">
                              <a:solidFill>
                                <a:schemeClr val="dk1"/>
                              </a:solidFill>
                              <a:effectLst/>
                              <a:latin typeface="+mn-lt"/>
                              <a:ea typeface="+mn-ea"/>
                              <a:cs typeface="+mn-cs"/>
                            </a:rPr>
                            <a:t>0.147</a:t>
                          </a:r>
                          <a:endParaRPr lang="en-US" sz="2400" dirty="0"/>
                        </a:p>
                      </a:txBody>
                      <a:tcPr/>
                    </a:tc>
                    <a:extLst>
                      <a:ext uri="{0D108BD9-81ED-4DB2-BD59-A6C34878D82A}">
                        <a16:rowId xmlns:a16="http://schemas.microsoft.com/office/drawing/2014/main" val="4284438900"/>
                      </a:ext>
                    </a:extLst>
                  </a:tr>
                  <a:tr h="457200">
                    <a:tc>
                      <a:txBody>
                        <a:bodyPr/>
                        <a:lstStyle/>
                        <a:p>
                          <a:endParaRPr lang="en-US"/>
                        </a:p>
                      </a:txBody>
                      <a:tcPr>
                        <a:blipFill>
                          <a:blip r:embed="rId2"/>
                          <a:stretch>
                            <a:fillRect l="-231" t="-710667" r="-300000" b="-229333"/>
                          </a:stretch>
                        </a:blipFill>
                      </a:tcPr>
                    </a:tc>
                    <a:tc>
                      <a:txBody>
                        <a:bodyPr/>
                        <a:lstStyle/>
                        <a:p>
                          <a:pPr algn="ctr"/>
                          <a:r>
                            <a:rPr lang="en-US" sz="2400" dirty="0"/>
                            <a:t>1.1</a:t>
                          </a:r>
                        </a:p>
                      </a:txBody>
                      <a:tcPr/>
                    </a:tc>
                    <a:tc>
                      <a:txBody>
                        <a:bodyPr/>
                        <a:lstStyle/>
                        <a:p>
                          <a:pPr algn="ctr"/>
                          <a:r>
                            <a:rPr lang="en-US" sz="2400" dirty="0"/>
                            <a:t>1.1</a:t>
                          </a:r>
                        </a:p>
                      </a:txBody>
                      <a:tcPr/>
                    </a:tc>
                    <a:tc>
                      <a:txBody>
                        <a:bodyPr/>
                        <a:lstStyle/>
                        <a:p>
                          <a:pPr algn="ctr"/>
                          <a:r>
                            <a:rPr lang="en-US" sz="2400" dirty="0"/>
                            <a:t>1</a:t>
                          </a:r>
                        </a:p>
                      </a:txBody>
                      <a:tcPr/>
                    </a:tc>
                    <a:extLst>
                      <a:ext uri="{0D108BD9-81ED-4DB2-BD59-A6C34878D82A}">
                        <a16:rowId xmlns:a16="http://schemas.microsoft.com/office/drawing/2014/main" val="3175817811"/>
                      </a:ext>
                    </a:extLst>
                  </a:tr>
                  <a:tr h="457200">
                    <a:tc>
                      <a:txBody>
                        <a:bodyPr/>
                        <a:lstStyle/>
                        <a:p>
                          <a:endParaRPr lang="en-US"/>
                        </a:p>
                      </a:txBody>
                      <a:tcPr>
                        <a:blipFill>
                          <a:blip r:embed="rId2"/>
                          <a:stretch>
                            <a:fillRect l="-231" t="-810667" r="-300000" b="-129333"/>
                          </a:stretch>
                        </a:blipFill>
                      </a:tcPr>
                    </a:tc>
                    <a:tc>
                      <a:txBody>
                        <a:bodyPr/>
                        <a:lstStyle/>
                        <a:p>
                          <a:pPr algn="ctr"/>
                          <a:r>
                            <a:rPr lang="en-US" sz="2400" dirty="0"/>
                            <a:t>5.6</a:t>
                          </a:r>
                        </a:p>
                      </a:txBody>
                      <a:tcPr/>
                    </a:tc>
                    <a:tc>
                      <a:txBody>
                        <a:bodyPr/>
                        <a:lstStyle/>
                        <a:p>
                          <a:pPr algn="ctr"/>
                          <a:r>
                            <a:rPr lang="en-US" sz="2400" dirty="0"/>
                            <a:t>10.8</a:t>
                          </a:r>
                        </a:p>
                      </a:txBody>
                      <a:tcPr/>
                    </a:tc>
                    <a:tc>
                      <a:txBody>
                        <a:bodyPr/>
                        <a:lstStyle/>
                        <a:p>
                          <a:pPr algn="ctr"/>
                          <a:r>
                            <a:rPr lang="en-US" sz="2400" dirty="0"/>
                            <a:t>25.2</a:t>
                          </a:r>
                        </a:p>
                      </a:txBody>
                      <a:tcPr/>
                    </a:tc>
                    <a:extLst>
                      <a:ext uri="{0D108BD9-81ED-4DB2-BD59-A6C34878D82A}">
                        <a16:rowId xmlns:a16="http://schemas.microsoft.com/office/drawing/2014/main" val="3687434070"/>
                      </a:ext>
                    </a:extLst>
                  </a:tr>
                  <a:tr h="457200">
                    <a:tc>
                      <a:txBody>
                        <a:bodyPr/>
                        <a:lstStyle/>
                        <a:p>
                          <a:pPr algn="ctr"/>
                          <a:r>
                            <a:rPr lang="en-US" sz="2400" b="1" dirty="0"/>
                            <a:t>J</a:t>
                          </a:r>
                        </a:p>
                      </a:txBody>
                      <a:tcPr/>
                    </a:tc>
                    <a:tc>
                      <a:txBody>
                        <a:bodyPr/>
                        <a:lstStyle/>
                        <a:p>
                          <a:pPr algn="ctr"/>
                          <a:r>
                            <a:rPr lang="en-US" sz="2400" b="0" i="0" kern="1200" dirty="0">
                              <a:solidFill>
                                <a:schemeClr val="dk1"/>
                              </a:solidFill>
                              <a:effectLst/>
                              <a:latin typeface="+mn-lt"/>
                              <a:ea typeface="+mn-ea"/>
                              <a:cs typeface="+mn-cs"/>
                            </a:rPr>
                            <a:t>65,083</a:t>
                          </a:r>
                          <a:endParaRPr lang="en-US" sz="24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b="0" i="0" kern="1200" dirty="0">
                              <a:solidFill>
                                <a:schemeClr val="dk1"/>
                              </a:solidFill>
                              <a:effectLst/>
                              <a:latin typeface="+mn-lt"/>
                              <a:ea typeface="+mn-ea"/>
                              <a:cs typeface="+mn-cs"/>
                            </a:rPr>
                            <a:t>26,010,112</a:t>
                          </a:r>
                          <a:endParaRPr lang="en-US" sz="2400" dirty="0"/>
                        </a:p>
                      </a:txBody>
                      <a:tcPr/>
                    </a:tc>
                    <a:tc>
                      <a:txBody>
                        <a:bodyPr/>
                        <a:lstStyle/>
                        <a:p>
                          <a:pPr algn="ctr"/>
                          <a:r>
                            <a:rPr lang="en-US" sz="2400" b="0" i="0" kern="1200" dirty="0">
                              <a:solidFill>
                                <a:schemeClr val="dk1"/>
                              </a:solidFill>
                              <a:effectLst/>
                              <a:latin typeface="+mn-lt"/>
                              <a:ea typeface="+mn-ea"/>
                              <a:cs typeface="+mn-cs"/>
                            </a:rPr>
                            <a:t>1236</a:t>
                          </a:r>
                          <a:endParaRPr lang="en-US" sz="2400" dirty="0"/>
                        </a:p>
                      </a:txBody>
                      <a:tcPr/>
                    </a:tc>
                    <a:extLst>
                      <a:ext uri="{0D108BD9-81ED-4DB2-BD59-A6C34878D82A}">
                        <a16:rowId xmlns:a16="http://schemas.microsoft.com/office/drawing/2014/main" val="2871010346"/>
                      </a:ext>
                    </a:extLst>
                  </a:tr>
                </a:tbl>
              </a:graphicData>
            </a:graphic>
          </p:graphicFrame>
        </mc:Fallback>
      </mc:AlternateContent>
    </p:spTree>
    <p:extLst>
      <p:ext uri="{BB962C8B-B14F-4D97-AF65-F5344CB8AC3E}">
        <p14:creationId xmlns:p14="http://schemas.microsoft.com/office/powerpoint/2010/main" val="21681401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92468898-5A6E-4D55-85EC-308E785EE0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2966FB9-7DD3-4C75-41BD-AD9723005D5F}"/>
              </a:ext>
            </a:extLst>
          </p:cNvPr>
          <p:cNvSpPr>
            <a:spLocks noGrp="1"/>
          </p:cNvSpPr>
          <p:nvPr>
            <p:ph type="title"/>
          </p:nvPr>
        </p:nvSpPr>
        <p:spPr>
          <a:xfrm>
            <a:off x="429768" y="411480"/>
            <a:ext cx="11201400" cy="1106424"/>
          </a:xfrm>
        </p:spPr>
        <p:txBody>
          <a:bodyPr>
            <a:normAutofit/>
          </a:bodyPr>
          <a:lstStyle/>
          <a:p>
            <a:r>
              <a:rPr lang="en-US" sz="3600"/>
              <a:t>Large Jump in Death Data</a:t>
            </a:r>
          </a:p>
        </p:txBody>
      </p:sp>
      <p:sp>
        <p:nvSpPr>
          <p:cNvPr id="14" name="Rectangle 13">
            <a:extLst>
              <a:ext uri="{FF2B5EF4-FFF2-40B4-BE49-F238E27FC236}">
                <a16:creationId xmlns:a16="http://schemas.microsoft.com/office/drawing/2014/main" id="{3E23A947-2D45-4208-AE2B-64948C87A3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8458"/>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5" name="Content Placeholder 4">
            <a:extLst>
              <a:ext uri="{FF2B5EF4-FFF2-40B4-BE49-F238E27FC236}">
                <a16:creationId xmlns:a16="http://schemas.microsoft.com/office/drawing/2014/main" id="{C27D47CD-7315-C6DC-76C0-16A446CA71B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07137" y="1721922"/>
            <a:ext cx="6702552" cy="4468368"/>
          </a:xfrm>
          <a:prstGeom prst="rect">
            <a:avLst/>
          </a:prstGeom>
        </p:spPr>
      </p:pic>
      <p:sp useBgFill="1">
        <p:nvSpPr>
          <p:cNvPr id="16" name="Rectangle 15">
            <a:extLst>
              <a:ext uri="{FF2B5EF4-FFF2-40B4-BE49-F238E27FC236}">
                <a16:creationId xmlns:a16="http://schemas.microsoft.com/office/drawing/2014/main" id="{E5BBB0F9-6A59-4D02-A9C7-A2D6516684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43801" y="1721922"/>
            <a:ext cx="4218432" cy="4520560"/>
          </a:xfrm>
          <a:prstGeom prst="rect">
            <a:avLst/>
          </a:prstGeom>
          <a:ln w="9525">
            <a:solidFill>
              <a:srgbClr val="DEDEDE"/>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Content Placeholder 8">
            <a:extLst>
              <a:ext uri="{FF2B5EF4-FFF2-40B4-BE49-F238E27FC236}">
                <a16:creationId xmlns:a16="http://schemas.microsoft.com/office/drawing/2014/main" id="{84154D81-7994-5BA0-866C-99617C90553C}"/>
              </a:ext>
            </a:extLst>
          </p:cNvPr>
          <p:cNvSpPr>
            <a:spLocks noGrp="1"/>
          </p:cNvSpPr>
          <p:nvPr>
            <p:ph idx="1"/>
          </p:nvPr>
        </p:nvSpPr>
        <p:spPr>
          <a:xfrm>
            <a:off x="7543801" y="1870832"/>
            <a:ext cx="4292294" cy="4371650"/>
          </a:xfrm>
        </p:spPr>
        <p:txBody>
          <a:bodyPr anchor="ctr">
            <a:normAutofit lnSpcReduction="10000"/>
          </a:bodyPr>
          <a:lstStyle/>
          <a:p>
            <a:r>
              <a:rPr lang="en-US" sz="1800" dirty="0"/>
              <a:t>Increase of 610 deaths between May 17, 2020 and May 18, 2020</a:t>
            </a:r>
          </a:p>
          <a:p>
            <a:endParaRPr lang="en-US" sz="1800" dirty="0"/>
          </a:p>
          <a:p>
            <a:r>
              <a:rPr lang="en-US" sz="1800" dirty="0"/>
              <a:t>Unlikely to be  a normal increase unable to find exact reason for Manhattan</a:t>
            </a:r>
          </a:p>
          <a:p>
            <a:endParaRPr lang="en-US" sz="1800" dirty="0"/>
          </a:p>
          <a:p>
            <a:r>
              <a:rPr lang="en-US" sz="1800" dirty="0"/>
              <a:t>Similar jumps in data from other places have been caused by only reporting deaths with a positive PCR test as opposed to the cheaper and faster antigen test</a:t>
            </a:r>
          </a:p>
          <a:p>
            <a:endParaRPr lang="en-US" sz="1800" dirty="0"/>
          </a:p>
          <a:p>
            <a:r>
              <a:rPr lang="en-US" sz="1800" dirty="0"/>
              <a:t>One explanation is a change in which deaths are reported from not including deaths with a positive antigen test to including them</a:t>
            </a:r>
          </a:p>
        </p:txBody>
      </p:sp>
    </p:spTree>
    <p:extLst>
      <p:ext uri="{BB962C8B-B14F-4D97-AF65-F5344CB8AC3E}">
        <p14:creationId xmlns:p14="http://schemas.microsoft.com/office/powerpoint/2010/main" val="14017610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650B6-6B6E-3BEC-2A55-9FF809141A6D}"/>
              </a:ext>
            </a:extLst>
          </p:cNvPr>
          <p:cNvSpPr>
            <a:spLocks noGrp="1"/>
          </p:cNvSpPr>
          <p:nvPr>
            <p:ph type="title"/>
          </p:nvPr>
        </p:nvSpPr>
        <p:spPr/>
        <p:txBody>
          <a:bodyPr/>
          <a:lstStyle/>
          <a:p>
            <a:r>
              <a:rPr lang="en-US" dirty="0"/>
              <a:t>Accuracy of Parameters</a:t>
            </a:r>
          </a:p>
        </p:txBody>
      </p:sp>
      <p:pic>
        <p:nvPicPr>
          <p:cNvPr id="4" name="Content Placeholder 3">
            <a:extLst>
              <a:ext uri="{FF2B5EF4-FFF2-40B4-BE49-F238E27FC236}">
                <a16:creationId xmlns:a16="http://schemas.microsoft.com/office/drawing/2014/main" id="{DF16E13B-077A-FA2B-C1A4-E597CB7FD78D}"/>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78179" y="1286192"/>
            <a:ext cx="4114800" cy="2743200"/>
          </a:xfrm>
          <a:prstGeom prst="rect">
            <a:avLst/>
          </a:prstGeom>
        </p:spPr>
      </p:pic>
      <p:pic>
        <p:nvPicPr>
          <p:cNvPr id="12" name="Graphic 11">
            <a:extLst>
              <a:ext uri="{FF2B5EF4-FFF2-40B4-BE49-F238E27FC236}">
                <a16:creationId xmlns:a16="http://schemas.microsoft.com/office/drawing/2014/main" id="{388B5FEF-1C51-CA00-C356-6FA0A0E5812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85140" y="4029392"/>
            <a:ext cx="4114800" cy="2743200"/>
          </a:xfrm>
          <a:prstGeom prst="rect">
            <a:avLst/>
          </a:prstGeom>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5FE06FC3-4887-3D90-2429-41975DF502E6}"/>
                  </a:ext>
                </a:extLst>
              </p:cNvPr>
              <p:cNvSpPr txBox="1"/>
              <p:nvPr/>
            </p:nvSpPr>
            <p:spPr>
              <a:xfrm>
                <a:off x="5400040" y="2136566"/>
                <a:ext cx="5953760" cy="3785652"/>
              </a:xfrm>
              <a:prstGeom prst="rect">
                <a:avLst/>
              </a:prstGeom>
              <a:noFill/>
            </p:spPr>
            <p:txBody>
              <a:bodyPr wrap="square" rtlCol="0">
                <a:spAutoFit/>
              </a:bodyPr>
              <a:lstStyle/>
              <a:p>
                <a:pPr marL="285750"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0</m:t>
                        </m:r>
                      </m:sub>
                    </m:sSub>
                  </m:oMath>
                </a14:m>
                <a:r>
                  <a:rPr lang="en-US" sz="2000" dirty="0"/>
                  <a:t>was very large and varied a lot between 25 and 45 for different values of p, this did not have a large effect on the model because the entire susceptible population is quickly moved into Exposed in each case</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Then the low value of </a:t>
                </a:r>
                <a:r>
                  <a:rPr lang="el-GR" sz="2000" dirty="0"/>
                  <a:t>α</a:t>
                </a:r>
                <a:r>
                  <a:rPr lang="en-US" sz="2000" dirty="0"/>
                  <a:t> allowed the infected population to slowly go down over time matching the long tail in the observed data</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This makes the value for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0</m:t>
                        </m:r>
                      </m:sub>
                    </m:sSub>
                  </m:oMath>
                </a14:m>
                <a:r>
                  <a:rPr lang="en-US" sz="2000" dirty="0"/>
                  <a:t> and </a:t>
                </a:r>
                <a:r>
                  <a:rPr lang="el-GR" sz="2000" dirty="0"/>
                  <a:t>β</a:t>
                </a:r>
                <a:r>
                  <a:rPr lang="en-US" sz="2000" dirty="0"/>
                  <a:t> unlikely to reflect any real-world values</a:t>
                </a:r>
              </a:p>
            </p:txBody>
          </p:sp>
        </mc:Choice>
        <mc:Fallback xmlns="">
          <p:sp>
            <p:nvSpPr>
              <p:cNvPr id="13" name="TextBox 12">
                <a:extLst>
                  <a:ext uri="{FF2B5EF4-FFF2-40B4-BE49-F238E27FC236}">
                    <a16:creationId xmlns:a16="http://schemas.microsoft.com/office/drawing/2014/main" id="{5FE06FC3-4887-3D90-2429-41975DF502E6}"/>
                  </a:ext>
                </a:extLst>
              </p:cNvPr>
              <p:cNvSpPr txBox="1">
                <a:spLocks noRot="1" noChangeAspect="1" noMove="1" noResize="1" noEditPoints="1" noAdjustHandles="1" noChangeArrowheads="1" noChangeShapeType="1" noTextEdit="1"/>
              </p:cNvSpPr>
              <p:nvPr/>
            </p:nvSpPr>
            <p:spPr>
              <a:xfrm>
                <a:off x="5400040" y="2136566"/>
                <a:ext cx="5953760" cy="3785652"/>
              </a:xfrm>
              <a:prstGeom prst="rect">
                <a:avLst/>
              </a:prstGeom>
              <a:blipFill>
                <a:blip r:embed="rId6"/>
                <a:stretch>
                  <a:fillRect l="-921" t="-805" r="-1228" b="-1932"/>
                </a:stretch>
              </a:blipFill>
            </p:spPr>
            <p:txBody>
              <a:bodyPr/>
              <a:lstStyle/>
              <a:p>
                <a:r>
                  <a:rPr lang="en-US">
                    <a:noFill/>
                  </a:rPr>
                  <a:t> </a:t>
                </a:r>
              </a:p>
            </p:txBody>
          </p:sp>
        </mc:Fallback>
      </mc:AlternateContent>
    </p:spTree>
    <p:extLst>
      <p:ext uri="{BB962C8B-B14F-4D97-AF65-F5344CB8AC3E}">
        <p14:creationId xmlns:p14="http://schemas.microsoft.com/office/powerpoint/2010/main" val="39127483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246222-66CD-F07F-F9BC-F40904022B70}"/>
              </a:ext>
            </a:extLst>
          </p:cNvPr>
          <p:cNvSpPr>
            <a:spLocks noGrp="1"/>
          </p:cNvSpPr>
          <p:nvPr>
            <p:ph type="title"/>
          </p:nvPr>
        </p:nvSpPr>
        <p:spPr>
          <a:xfrm>
            <a:off x="429768" y="411480"/>
            <a:ext cx="11201400" cy="1106424"/>
          </a:xfrm>
        </p:spPr>
        <p:txBody>
          <a:bodyPr>
            <a:normAutofit/>
          </a:bodyPr>
          <a:lstStyle/>
          <a:p>
            <a:r>
              <a:rPr lang="en-US" sz="3600"/>
              <a:t>Reasons for Difficulty</a:t>
            </a:r>
          </a:p>
        </p:txBody>
      </p:sp>
      <p:pic>
        <p:nvPicPr>
          <p:cNvPr id="5" name="Content Placeholder 4">
            <a:extLst>
              <a:ext uri="{FF2B5EF4-FFF2-40B4-BE49-F238E27FC236}">
                <a16:creationId xmlns:a16="http://schemas.microsoft.com/office/drawing/2014/main" id="{3302F63A-3E70-AE44-40C6-11CCA390E8B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29768" y="1743456"/>
            <a:ext cx="6702552" cy="4468368"/>
          </a:xfrm>
          <a:prstGeom prst="rect">
            <a:avLst/>
          </a:prstGeom>
        </p:spPr>
      </p:pic>
      <p:sp>
        <p:nvSpPr>
          <p:cNvPr id="9" name="Content Placeholder 8">
            <a:extLst>
              <a:ext uri="{FF2B5EF4-FFF2-40B4-BE49-F238E27FC236}">
                <a16:creationId xmlns:a16="http://schemas.microsoft.com/office/drawing/2014/main" id="{4BEAC78D-3C9F-9B0B-F9DD-AFC1C5B843D3}"/>
              </a:ext>
            </a:extLst>
          </p:cNvPr>
          <p:cNvSpPr>
            <a:spLocks noGrp="1"/>
          </p:cNvSpPr>
          <p:nvPr>
            <p:ph idx="1"/>
          </p:nvPr>
        </p:nvSpPr>
        <p:spPr>
          <a:xfrm>
            <a:off x="7938752" y="2020824"/>
            <a:ext cx="3455097" cy="3959352"/>
          </a:xfrm>
        </p:spPr>
        <p:txBody>
          <a:bodyPr anchor="ctr">
            <a:normAutofit/>
          </a:bodyPr>
          <a:lstStyle/>
          <a:p>
            <a:r>
              <a:rPr lang="en-US" sz="1800" dirty="0"/>
              <a:t>The model only allows for a constant value of </a:t>
            </a:r>
            <a:r>
              <a:rPr lang="el-GR" sz="1800" dirty="0"/>
              <a:t>β</a:t>
            </a:r>
            <a:endParaRPr lang="en-US" sz="1800" dirty="0"/>
          </a:p>
          <a:p>
            <a:endParaRPr lang="en-US" sz="1800" dirty="0"/>
          </a:p>
          <a:p>
            <a:r>
              <a:rPr lang="en-US" sz="1800" dirty="0"/>
              <a:t>Changes in human behavior such as those due to a lockdown can cause a large change in </a:t>
            </a:r>
            <a:r>
              <a:rPr lang="el-GR" sz="1800" dirty="0"/>
              <a:t>β</a:t>
            </a:r>
            <a:endParaRPr lang="en-US" sz="1800" dirty="0"/>
          </a:p>
          <a:p>
            <a:endParaRPr lang="en-US" sz="1800" dirty="0"/>
          </a:p>
          <a:p>
            <a:r>
              <a:rPr lang="en-US" sz="1800" dirty="0"/>
              <a:t>This makes it difficult to fit the model to the observed data without it doing it in the weird way that we see</a:t>
            </a:r>
          </a:p>
        </p:txBody>
      </p:sp>
    </p:spTree>
    <p:extLst>
      <p:ext uri="{BB962C8B-B14F-4D97-AF65-F5344CB8AC3E}">
        <p14:creationId xmlns:p14="http://schemas.microsoft.com/office/powerpoint/2010/main" val="319599313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360</TotalTime>
  <Words>851</Words>
  <Application>Microsoft Office PowerPoint</Application>
  <PresentationFormat>Widescreen</PresentationFormat>
  <Paragraphs>228</Paragraphs>
  <Slides>18</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Arial</vt:lpstr>
      <vt:lpstr>Calibri</vt:lpstr>
      <vt:lpstr>Calibri Light</vt:lpstr>
      <vt:lpstr>Cambria Math</vt:lpstr>
      <vt:lpstr>Office Theme</vt:lpstr>
      <vt:lpstr>Epidemiologic Study of the Manhattan COVID-19 Data During the Period March 7, 2020 to June 4, 2020</vt:lpstr>
      <vt:lpstr>Problem Description</vt:lpstr>
      <vt:lpstr>Models Used</vt:lpstr>
      <vt:lpstr>SEIR Model</vt:lpstr>
      <vt:lpstr>Range of parameters tested SEIR</vt:lpstr>
      <vt:lpstr>SEIR Model Parameters</vt:lpstr>
      <vt:lpstr>Large Jump in Death Data</vt:lpstr>
      <vt:lpstr>Accuracy of Parameters</vt:lpstr>
      <vt:lpstr>Reasons for Difficulty</vt:lpstr>
      <vt:lpstr>Interpretation of Parameters SEIR</vt:lpstr>
      <vt:lpstr>SEIR Model Prediction</vt:lpstr>
      <vt:lpstr>SEIR Model Prediction Parameters</vt:lpstr>
      <vt:lpstr>Interpretation of Parameters SEIR Predictions</vt:lpstr>
      <vt:lpstr>Challenges With Implementation</vt:lpstr>
      <vt:lpstr>SEIR Model Validation</vt:lpstr>
      <vt:lpstr>SEIR Model Validation Parameters</vt:lpstr>
      <vt:lpstr>SEIR Model Validation Prediction</vt:lpstr>
      <vt:lpstr>SEIR Model Validation Prediction Parameters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Epidemiologic Study of the Manhattan COVID-19 Data During the Period March 7, 2020 to June 4, 2020</dc:title>
  <dc:creator>jdboggsiv@gmail.com</dc:creator>
  <cp:lastModifiedBy>jdboggsiv@gmail.com</cp:lastModifiedBy>
  <cp:revision>30</cp:revision>
  <dcterms:created xsi:type="dcterms:W3CDTF">2023-03-15T20:30:32Z</dcterms:created>
  <dcterms:modified xsi:type="dcterms:W3CDTF">2023-03-16T02:50:25Z</dcterms:modified>
</cp:coreProperties>
</file>